
<file path=[Content_Types].xml><?xml version="1.0" encoding="utf-8"?>
<Types xmlns="http://schemas.openxmlformats.org/package/2006/content-types">
  <Default Extension="fntdata" ContentType="application/x-fontdata"/>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55" r:id="rId2"/>
  </p:sldMasterIdLst>
  <p:notesMasterIdLst>
    <p:notesMasterId r:id="rId50"/>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Lst>
  <p:sldSz cx="9144000" cy="5143500" type="screen16x9"/>
  <p:notesSz cx="6858000" cy="9144000"/>
  <p:embeddedFontLst>
    <p:embeddedFont>
      <p:font typeface="Calibri" panose="020F0502020204030204" pitchFamily="34" charset="0"/>
      <p:regular r:id="rId51"/>
      <p:bold r:id="rId52"/>
      <p:italic r:id="rId53"/>
      <p:boldItalic r:id="rId54"/>
    </p:embeddedFont>
    <p:embeddedFont>
      <p:font typeface="Fjalla One" panose="02000506040000020004" pitchFamily="2" charset="0"/>
      <p:regular r:id="rId55"/>
    </p:embeddedFont>
    <p:embeddedFont>
      <p:font typeface="Georgia" panose="02040502050405020303" pitchFamily="18" charset="0"/>
      <p:regular r:id="rId56"/>
      <p:bold r:id="rId57"/>
      <p:italic r:id="rId58"/>
      <p:boldItalic r:id="rId59"/>
    </p:embeddedFont>
    <p:embeddedFont>
      <p:font typeface="Impact" panose="020B0806030902050204" pitchFamily="34" charset="0"/>
      <p:regular r:id="rId60"/>
    </p:embeddedFont>
    <p:embeddedFont>
      <p:font typeface="Libre Franklin" pitchFamily="2" charset="0"/>
      <p:regular r:id="rId61"/>
      <p:bold r:id="rId62"/>
      <p:italic r:id="rId63"/>
      <p:boldItalic r:id="rId64"/>
    </p:embeddedFont>
    <p:embeddedFont>
      <p:font typeface="Libre Franklin Medium" pitchFamily="2" charset="0"/>
      <p:regular r:id="rId65"/>
      <p:bold r:id="rId66"/>
      <p:italic r:id="rId67"/>
      <p:boldItalic r:id="rId6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69" roundtripDataSignature="AMtx7miPRfhwr+Vmt7OVumPaFLUDtdkiI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438E70C-902C-44DA-8B9B-CE1105BDCF9E}">
  <a:tblStyle styleId="{3438E70C-902C-44DA-8B9B-CE1105BDCF9E}"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440" y="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customschemas.google.com/relationships/presentationmetadata" Target="metadata"/><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 Type="http://schemas.openxmlformats.org/officeDocument/2006/relationships/slide" Target="slides/slide5.xml"/><Relationship Id="rId7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eshtastic.org/docs/getting-started#esp32"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meshtastic.org/docs/getting-started/flashing-firmware/esp32/web-flasher" TargetMode="External"/><Relationship Id="rId5" Type="http://schemas.openxmlformats.org/officeDocument/2006/relationships/hyperlink" Target="https://meshtastic.org/docs/getting-started/flashing-firmware/esp32/#flashing-method-for-esp32-devices" TargetMode="External"/><Relationship Id="rId4" Type="http://schemas.openxmlformats.org/officeDocument/2006/relationships/hyperlink" Target="https://meshtastic.org/docs/getting-started/serial-drivers/esp32#flash-firmware"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21" name="Google Shape;121;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f3895be920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00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277" name="Google Shape;277;g1f3895be920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0f464e6b67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647700" lvl="0" indent="-301625" algn="l" rtl="0">
              <a:lnSpc>
                <a:spcPct val="115000"/>
              </a:lnSpc>
              <a:spcBef>
                <a:spcPts val="300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A name for the frequency set.</a:t>
            </a:r>
            <a:endParaRPr sz="1150">
              <a:solidFill>
                <a:srgbClr val="FFFFFF"/>
              </a:solidFill>
              <a:highlight>
                <a:schemeClr val="dk1"/>
              </a:highlight>
              <a:latin typeface="Arial"/>
              <a:ea typeface="Arial"/>
              <a:cs typeface="Arial"/>
              <a:sym typeface="Arial"/>
            </a:endParaRPr>
          </a:p>
          <a:p>
            <a:pPr marL="6477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Your license ID - FCC operating ID/callsign (this field is not reported and is for place keeping purposes only)</a:t>
            </a:r>
            <a:endParaRPr sz="1150">
              <a:solidFill>
                <a:srgbClr val="FFFFFF"/>
              </a:solidFill>
              <a:highlight>
                <a:schemeClr val="dk1"/>
              </a:highlight>
              <a:latin typeface="Arial"/>
              <a:ea typeface="Arial"/>
              <a:cs typeface="Arial"/>
              <a:sym typeface="Arial"/>
            </a:endParaRPr>
          </a:p>
          <a:p>
            <a:pPr marL="6477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Max Power - The frequency's transmission power.</a:t>
            </a:r>
            <a:endParaRPr sz="1150">
              <a:solidFill>
                <a:srgbClr val="FFFFFF"/>
              </a:solidFill>
              <a:highlight>
                <a:schemeClr val="dk1"/>
              </a:highlight>
              <a:latin typeface="Arial"/>
              <a:ea typeface="Arial"/>
              <a:cs typeface="Arial"/>
              <a:sym typeface="Arial"/>
            </a:endParaRPr>
          </a:p>
          <a:p>
            <a:pPr marL="6477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The Bandwidth - You may select 4.54, 7.28, or 11.8 kHz.</a:t>
            </a:r>
            <a:endParaRPr sz="1150">
              <a:solidFill>
                <a:srgbClr val="FFFFFF"/>
              </a:solidFill>
              <a:highlight>
                <a:schemeClr val="dk1"/>
              </a:highlight>
              <a:latin typeface="Arial"/>
              <a:ea typeface="Arial"/>
              <a:cs typeface="Arial"/>
              <a:sym typeface="Arial"/>
            </a:endParaRPr>
          </a:p>
          <a:p>
            <a:pPr marL="6477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Control Channels - The channel on which transmission originates. </a:t>
            </a:r>
            <a:endParaRPr sz="1150">
              <a:solidFill>
                <a:srgbClr val="FFFFFF"/>
              </a:solidFill>
              <a:highlight>
                <a:schemeClr val="dk1"/>
              </a:highlight>
              <a:latin typeface="Arial"/>
              <a:ea typeface="Arial"/>
              <a:cs typeface="Arial"/>
              <a:sym typeface="Arial"/>
            </a:endParaRPr>
          </a:p>
          <a:p>
            <a:pPr marL="6477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Data Channels - The channel over which the data packets are sent.</a:t>
            </a:r>
            <a:endParaRPr sz="1150">
              <a:solidFill>
                <a:srgbClr val="FFFFFF"/>
              </a:solidFill>
              <a:highlight>
                <a:schemeClr val="dk1"/>
              </a:highlight>
              <a:latin typeface="Arial"/>
              <a:ea typeface="Arial"/>
              <a:cs typeface="Arial"/>
              <a:sym typeface="Arial"/>
            </a:endParaRPr>
          </a:p>
          <a:p>
            <a:pPr marL="4572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We recommend adding 3 Control channels and 13 Data channels for optimal performance</a:t>
            </a:r>
            <a:endParaRPr sz="1150">
              <a:solidFill>
                <a:srgbClr val="FFFFFF"/>
              </a:solidFill>
              <a:highlight>
                <a:schemeClr val="dk1"/>
              </a:highlight>
              <a:latin typeface="Arial"/>
              <a:ea typeface="Arial"/>
              <a:cs typeface="Arial"/>
              <a:sym typeface="Arial"/>
            </a:endParaRPr>
          </a:p>
          <a:p>
            <a:pPr marL="457200" lvl="0" indent="-301625" algn="l" rtl="0">
              <a:lnSpc>
                <a:spcPct val="115000"/>
              </a:lnSpc>
              <a:spcBef>
                <a:spcPts val="0"/>
              </a:spcBef>
              <a:spcAft>
                <a:spcPts val="0"/>
              </a:spcAft>
              <a:buClr>
                <a:srgbClr val="FFFFFF"/>
              </a:buClr>
              <a:buSzPts val="1150"/>
              <a:buChar char="●"/>
            </a:pPr>
            <a:r>
              <a:rPr lang="en-US" sz="1150">
                <a:solidFill>
                  <a:srgbClr val="FFFFFF"/>
                </a:solidFill>
                <a:highlight>
                  <a:schemeClr val="dk1"/>
                </a:highlight>
                <a:latin typeface="Arial"/>
                <a:ea typeface="Arial"/>
                <a:cs typeface="Arial"/>
                <a:sym typeface="Arial"/>
              </a:rPr>
              <a:t>Antennas are frequency specific- You cannot mix VHF and UHF frequencies with the antennas provided with your goTenna purchase</a:t>
            </a:r>
            <a:endParaRPr sz="1150">
              <a:solidFill>
                <a:srgbClr val="FFFFFF"/>
              </a:solidFill>
              <a:highlight>
                <a:schemeClr val="dk1"/>
              </a:highlight>
              <a:latin typeface="Arial"/>
              <a:ea typeface="Arial"/>
              <a:cs typeface="Arial"/>
              <a:sym typeface="Arial"/>
            </a:endParaRPr>
          </a:p>
          <a:p>
            <a:pPr marL="0" lvl="0" indent="0" algn="l" rtl="0">
              <a:lnSpc>
                <a:spcPct val="115000"/>
              </a:lnSpc>
              <a:spcBef>
                <a:spcPts val="3000"/>
              </a:spcBef>
              <a:spcAft>
                <a:spcPts val="0"/>
              </a:spcAft>
              <a:buSzPts val="1400"/>
              <a:buNone/>
            </a:pPr>
            <a:r>
              <a:rPr lang="en-US" sz="1700">
                <a:solidFill>
                  <a:srgbClr val="FFFFFF"/>
                </a:solidFill>
                <a:highlight>
                  <a:srgbClr val="121217"/>
                </a:highlight>
                <a:latin typeface="Arial"/>
                <a:ea typeface="Arial"/>
                <a:cs typeface="Arial"/>
                <a:sym typeface="Arial"/>
              </a:rPr>
              <a:t>Installation</a:t>
            </a:r>
            <a:endParaRPr sz="1700">
              <a:solidFill>
                <a:srgbClr val="FFFFFF"/>
              </a:solidFill>
              <a:highlight>
                <a:srgbClr val="121217"/>
              </a:highlight>
              <a:latin typeface="Arial"/>
              <a:ea typeface="Arial"/>
              <a:cs typeface="Arial"/>
              <a:sym typeface="Arial"/>
            </a:endParaRPr>
          </a:p>
          <a:p>
            <a:pPr marL="457200" marR="139700" lvl="0" indent="-304800" algn="l" rtl="0">
              <a:lnSpc>
                <a:spcPct val="115000"/>
              </a:lnSpc>
              <a:spcBef>
                <a:spcPts val="40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Charge goTenna PRO fully before initial operation via the micro-USB port found at the bottom of the device. Device light will pulse white while charging, and will remain solid white when fully charged.</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Install goTenna app on to smart phone.</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Press, hold, and release the button to turn on the device. It will flash white one time to indicate it is on.</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Follow pairing instruction inside phone app to pair to goTenna PRO. Light will flash a solid white for 2 seconds once pairing is successfully completed.</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If you ever need to pair goTenna PRO with a new phone, simply press pair to new devices button inside the phone app to make the device capable of pairing with a new host device.</a:t>
            </a:r>
            <a:endParaRPr>
              <a:solidFill>
                <a:srgbClr val="C4C4C4"/>
              </a:solidFill>
              <a:highlight>
                <a:srgbClr val="121217"/>
              </a:highlight>
              <a:latin typeface="Arial"/>
              <a:ea typeface="Arial"/>
              <a:cs typeface="Arial"/>
              <a:sym typeface="Arial"/>
            </a:endParaRPr>
          </a:p>
          <a:p>
            <a:pPr marL="0" lvl="0" indent="0" algn="l" rtl="0">
              <a:lnSpc>
                <a:spcPct val="115000"/>
              </a:lnSpc>
              <a:spcBef>
                <a:spcPts val="2000"/>
              </a:spcBef>
              <a:spcAft>
                <a:spcPts val="0"/>
              </a:spcAft>
              <a:buSzPts val="1400"/>
              <a:buNone/>
            </a:pPr>
            <a:endParaRPr sz="1100">
              <a:latin typeface="Arial"/>
              <a:ea typeface="Arial"/>
              <a:cs typeface="Arial"/>
              <a:sym typeface="Arial"/>
            </a:endParaRPr>
          </a:p>
          <a:p>
            <a:pPr marL="0" lvl="0" indent="0" algn="l" rtl="0">
              <a:lnSpc>
                <a:spcPct val="115000"/>
              </a:lnSpc>
              <a:spcBef>
                <a:spcPts val="0"/>
              </a:spcBef>
              <a:spcAft>
                <a:spcPts val="0"/>
              </a:spcAft>
              <a:buSzPts val="1400"/>
              <a:buNone/>
            </a:pPr>
            <a:r>
              <a:rPr lang="en-US" sz="1700">
                <a:solidFill>
                  <a:srgbClr val="FFFFFF"/>
                </a:solidFill>
                <a:highlight>
                  <a:srgbClr val="121217"/>
                </a:highlight>
                <a:latin typeface="Arial"/>
                <a:ea typeface="Arial"/>
                <a:cs typeface="Arial"/>
                <a:sym typeface="Arial"/>
              </a:rPr>
              <a:t>Operation</a:t>
            </a:r>
            <a:endParaRPr sz="1700">
              <a:solidFill>
                <a:srgbClr val="FFFFFF"/>
              </a:solidFill>
              <a:highlight>
                <a:srgbClr val="121217"/>
              </a:highlight>
              <a:latin typeface="Arial"/>
              <a:ea typeface="Arial"/>
              <a:cs typeface="Arial"/>
              <a:sym typeface="Arial"/>
            </a:endParaRPr>
          </a:p>
          <a:p>
            <a:pPr marL="457200" marR="139700" lvl="0" indent="-304800" algn="l" rtl="0">
              <a:lnSpc>
                <a:spcPct val="115000"/>
              </a:lnSpc>
              <a:spcBef>
                <a:spcPts val="40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Follow on-boarding instruction inside app to set up your goTenna contact number. This is recommended to be your phone number.</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Proceed to text, share GPS location, or send other data over the app using regular text-messaging app conventions. For more help please visit our FAQ online at www.gotenna.com/faq</a:t>
            </a:r>
            <a:endParaRPr>
              <a:solidFill>
                <a:srgbClr val="C4C4C4"/>
              </a:solidFill>
              <a:highlight>
                <a:srgbClr val="121217"/>
              </a:highlight>
              <a:latin typeface="Arial"/>
              <a:ea typeface="Arial"/>
              <a:cs typeface="Arial"/>
              <a:sym typeface="Arial"/>
            </a:endParaRPr>
          </a:p>
          <a:p>
            <a:pPr marL="457200" marR="139700" lvl="0" indent="-304800" algn="l" rtl="0">
              <a:lnSpc>
                <a:spcPct val="115000"/>
              </a:lnSpc>
              <a:spcBef>
                <a:spcPts val="0"/>
              </a:spcBef>
              <a:spcAft>
                <a:spcPts val="0"/>
              </a:spcAft>
              <a:buClr>
                <a:srgbClr val="C4C4C4"/>
              </a:buClr>
              <a:buSzPts val="1200"/>
              <a:buAutoNum type="arabicPeriod"/>
            </a:pPr>
            <a:r>
              <a:rPr lang="en-US">
                <a:solidFill>
                  <a:srgbClr val="C4C4C4"/>
                </a:solidFill>
                <a:highlight>
                  <a:srgbClr val="121217"/>
                </a:highlight>
                <a:latin typeface="Arial"/>
                <a:ea typeface="Arial"/>
                <a:cs typeface="Arial"/>
                <a:sym typeface="Arial"/>
              </a:rPr>
              <a:t>We recommend placing the goTenna PRO in a unobstructed position, preferably as high up as possible on your person. For example, goTenna will work best when attached externally to the upper back of a backpack using the provided attachment strap.</a:t>
            </a:r>
            <a:endParaRPr>
              <a:solidFill>
                <a:srgbClr val="C4C4C4"/>
              </a:solidFill>
              <a:highlight>
                <a:srgbClr val="121217"/>
              </a:highlight>
              <a:latin typeface="Arial"/>
              <a:ea typeface="Arial"/>
              <a:cs typeface="Arial"/>
              <a:sym typeface="Arial"/>
            </a:endParaRPr>
          </a:p>
          <a:p>
            <a:pPr marL="0" lvl="0" indent="0" algn="l" rtl="0">
              <a:lnSpc>
                <a:spcPct val="115000"/>
              </a:lnSpc>
              <a:spcBef>
                <a:spcPts val="3000"/>
              </a:spcBef>
              <a:spcAft>
                <a:spcPts val="0"/>
              </a:spcAft>
              <a:buSzPts val="1400"/>
              <a:buNone/>
            </a:pPr>
            <a:endParaRPr sz="1150">
              <a:solidFill>
                <a:srgbClr val="FFFFFF"/>
              </a:solidFill>
              <a:highlight>
                <a:schemeClr val="dk1"/>
              </a:highlight>
              <a:latin typeface="Arial"/>
              <a:ea typeface="Arial"/>
              <a:cs typeface="Arial"/>
              <a:sym typeface="Arial"/>
            </a:endParaRPr>
          </a:p>
          <a:p>
            <a:pPr marL="0" lvl="0" indent="0" algn="l" rtl="0">
              <a:lnSpc>
                <a:spcPct val="115000"/>
              </a:lnSpc>
              <a:spcBef>
                <a:spcPts val="3000"/>
              </a:spcBef>
              <a:spcAft>
                <a:spcPts val="0"/>
              </a:spcAft>
              <a:buSzPts val="1400"/>
              <a:buNone/>
            </a:pPr>
            <a:endParaRPr sz="1150">
              <a:solidFill>
                <a:srgbClr val="FFFFFF"/>
              </a:solidFill>
              <a:highlight>
                <a:schemeClr val="dk1"/>
              </a:highlight>
              <a:latin typeface="Arial"/>
              <a:ea typeface="Arial"/>
              <a:cs typeface="Arial"/>
              <a:sym typeface="Arial"/>
            </a:endParaRPr>
          </a:p>
          <a:p>
            <a:pPr marL="0" lvl="0" indent="0" algn="l" rtl="0">
              <a:lnSpc>
                <a:spcPct val="115000"/>
              </a:lnSpc>
              <a:spcBef>
                <a:spcPts val="3000"/>
              </a:spcBef>
              <a:spcAft>
                <a:spcPts val="0"/>
              </a:spcAft>
              <a:buSzPts val="1400"/>
              <a:buNone/>
            </a:pPr>
            <a:endParaRPr sz="1150">
              <a:solidFill>
                <a:srgbClr val="FFFFFF"/>
              </a:solidFill>
              <a:highlight>
                <a:schemeClr val="dk1"/>
              </a:highlight>
              <a:latin typeface="Arial"/>
              <a:ea typeface="Arial"/>
              <a:cs typeface="Arial"/>
              <a:sym typeface="Arial"/>
            </a:endParaRPr>
          </a:p>
          <a:p>
            <a:pPr marL="0" lvl="0" indent="0" algn="l" rtl="0">
              <a:lnSpc>
                <a:spcPct val="115000"/>
              </a:lnSpc>
              <a:spcBef>
                <a:spcPts val="3000"/>
              </a:spcBef>
              <a:spcAft>
                <a:spcPts val="0"/>
              </a:spcAft>
              <a:buSzPts val="1400"/>
              <a:buNone/>
            </a:pPr>
            <a:endParaRPr sz="1150">
              <a:solidFill>
                <a:srgbClr val="FFFFFF"/>
              </a:solidFill>
              <a:highlight>
                <a:schemeClr val="dk1"/>
              </a:highlight>
              <a:latin typeface="Arial"/>
              <a:ea typeface="Arial"/>
              <a:cs typeface="Arial"/>
              <a:sym typeface="Arial"/>
            </a:endParaRPr>
          </a:p>
          <a:p>
            <a:pPr marL="0" lvl="0" indent="0" algn="l" rtl="0">
              <a:lnSpc>
                <a:spcPct val="100000"/>
              </a:lnSpc>
              <a:spcBef>
                <a:spcPts val="300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296" name="Google Shape;296;g20f464e6b67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0c5272f1ee_0_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b="1">
                <a:solidFill>
                  <a:srgbClr val="202124"/>
                </a:solidFill>
                <a:highlight>
                  <a:srgbClr val="FFFFFF"/>
                </a:highlight>
                <a:latin typeface="Arial"/>
                <a:ea typeface="Arial"/>
                <a:cs typeface="Arial"/>
                <a:sym typeface="Arial"/>
              </a:rPr>
              <a:t>More Bandwidth Requires More Power or Antennas.</a:t>
            </a:r>
            <a:endParaRPr b="1">
              <a:solidFill>
                <a:srgbClr val="202124"/>
              </a:solidFill>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r>
              <a:rPr lang="en-US">
                <a:solidFill>
                  <a:srgbClr val="202124"/>
                </a:solidFill>
                <a:highlight>
                  <a:srgbClr val="FFFFFF"/>
                </a:highlight>
                <a:latin typeface="Arial"/>
                <a:ea typeface="Arial"/>
                <a:cs typeface="Arial"/>
                <a:sym typeface="Arial"/>
              </a:rPr>
              <a:t>The more bandwidth a data connection has, </a:t>
            </a:r>
            <a:r>
              <a:rPr lang="en-US" b="1">
                <a:solidFill>
                  <a:srgbClr val="202124"/>
                </a:solidFill>
                <a:highlight>
                  <a:srgbClr val="FFFFFF"/>
                </a:highlight>
                <a:latin typeface="Arial"/>
                <a:ea typeface="Arial"/>
                <a:cs typeface="Arial"/>
                <a:sym typeface="Arial"/>
              </a:rPr>
              <a:t>the more data it can send and receive at one time</a:t>
            </a:r>
            <a:r>
              <a:rPr lang="en-US">
                <a:solidFill>
                  <a:srgbClr val="202124"/>
                </a:solidFill>
                <a:highlight>
                  <a:srgbClr val="FFFFFF"/>
                </a:highlight>
                <a:latin typeface="Arial"/>
                <a:ea typeface="Arial"/>
                <a:cs typeface="Arial"/>
                <a:sym typeface="Arial"/>
              </a:rPr>
              <a:t>.</a:t>
            </a:r>
            <a:endParaRPr b="1">
              <a:solidFill>
                <a:srgbClr val="202124"/>
              </a:solidFill>
              <a:highlight>
                <a:srgbClr val="FFFFFF"/>
              </a:highlight>
              <a:latin typeface="Arial"/>
              <a:ea typeface="Arial"/>
              <a:cs typeface="Arial"/>
              <a:sym typeface="Arial"/>
            </a:endParaRPr>
          </a:p>
        </p:txBody>
      </p:sp>
      <p:sp>
        <p:nvSpPr>
          <p:cNvPr id="319" name="Google Shape;319;g20c5272f1ee_0_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20f464e6b67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350">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sz="1350">
              <a:solidFill>
                <a:srgbClr val="374151"/>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r>
              <a:rPr lang="en-US" sz="1350">
                <a:solidFill>
                  <a:srgbClr val="374151"/>
                </a:solidFill>
                <a:latin typeface="Arial"/>
                <a:ea typeface="Arial"/>
                <a:cs typeface="Arial"/>
                <a:sym typeface="Arial"/>
              </a:rPr>
              <a:t>We have six predefined channels. These are the most common settings and have been proven to work well:</a:t>
            </a:r>
            <a:endParaRPr sz="1350">
              <a:solidFill>
                <a:srgbClr val="374151"/>
              </a:solidFill>
              <a:latin typeface="Arial"/>
              <a:ea typeface="Arial"/>
              <a:cs typeface="Arial"/>
              <a:sym typeface="Arial"/>
            </a:endParaRPr>
          </a:p>
          <a:p>
            <a:pPr marL="0" lvl="0" indent="0" algn="l" rtl="0">
              <a:lnSpc>
                <a:spcPct val="100000"/>
              </a:lnSpc>
              <a:spcBef>
                <a:spcPts val="0"/>
              </a:spcBef>
              <a:spcAft>
                <a:spcPts val="0"/>
              </a:spcAft>
              <a:buClr>
                <a:schemeClr val="dk1"/>
              </a:buClr>
              <a:buSzPts val="1400"/>
              <a:buFont typeface="Arial"/>
              <a:buNone/>
            </a:pPr>
            <a:endParaRPr sz="1350">
              <a:solidFill>
                <a:srgbClr val="374151"/>
              </a:solidFill>
              <a:latin typeface="Arial"/>
              <a:ea typeface="Arial"/>
              <a:cs typeface="Arial"/>
              <a:sym typeface="Arial"/>
            </a:endParaRPr>
          </a:p>
          <a:p>
            <a:pPr marL="457200" lvl="0" indent="-314325" algn="l" rtl="0">
              <a:lnSpc>
                <a:spcPct val="115000"/>
              </a:lnSpc>
              <a:spcBef>
                <a:spcPts val="1800"/>
              </a:spcBef>
              <a:spcAft>
                <a:spcPts val="0"/>
              </a:spcAft>
              <a:buClr>
                <a:srgbClr val="374151"/>
              </a:buClr>
              <a:buSzPts val="1350"/>
              <a:buChar char="●"/>
            </a:pPr>
            <a:r>
              <a:rPr lang="en-US" sz="1350">
                <a:solidFill>
                  <a:srgbClr val="374151"/>
                </a:solidFill>
                <a:latin typeface="Arial"/>
                <a:ea typeface="Arial"/>
                <a:cs typeface="Arial"/>
                <a:sym typeface="Arial"/>
              </a:rPr>
              <a:t>Spreading Factor - How much we "spread" our data over time.</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Each step up in Spreading Factor doubles the airtime to transmit.</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Each step up in Spreading Factor adds about 2.5db extra link budget.</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Bandwidth - How big of a slice of the spectrum we use.</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Each doubling of the bandwidth is almost 3db less link budget.</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Bandwidths less than 31 may be unstable unless you have a high quality Crystal Oscillator.</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Coding Rate - How much redundancy we encode to resist noise.</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Increasing coding rate increases reliability while decreasing data-rate.</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4/5 - 1.25x overhead</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4/6 - 1.5x overhead</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4/7 - 1.75x overhead</a:t>
            </a:r>
            <a:endParaRPr sz="1350">
              <a:solidFill>
                <a:srgbClr val="374151"/>
              </a:solidFill>
              <a:latin typeface="Arial"/>
              <a:ea typeface="Arial"/>
              <a:cs typeface="Arial"/>
              <a:sym typeface="Arial"/>
            </a:endParaRPr>
          </a:p>
          <a:p>
            <a:pPr marL="914400" lvl="1"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4/8 - 2x overhead</a:t>
            </a:r>
            <a:endParaRPr sz="1350">
              <a:solidFill>
                <a:srgbClr val="374151"/>
              </a:solidFill>
              <a:latin typeface="Arial"/>
              <a:ea typeface="Arial"/>
              <a:cs typeface="Arial"/>
              <a:sym typeface="Arial"/>
            </a:endParaRPr>
          </a:p>
          <a:p>
            <a:pPr marL="0" lvl="0" indent="0" algn="l" rtl="0">
              <a:lnSpc>
                <a:spcPct val="150000"/>
              </a:lnSpc>
              <a:spcBef>
                <a:spcPts val="1400"/>
              </a:spcBef>
              <a:spcAft>
                <a:spcPts val="0"/>
              </a:spcAft>
              <a:buClr>
                <a:schemeClr val="dk1"/>
              </a:buClr>
              <a:buSzPts val="1100"/>
              <a:buFont typeface="Arial"/>
              <a:buNone/>
            </a:pPr>
            <a:r>
              <a:rPr lang="en-US" sz="1750" b="1">
                <a:latin typeface="Arial"/>
                <a:ea typeface="Arial"/>
                <a:cs typeface="Arial"/>
                <a:sym typeface="Arial"/>
              </a:rPr>
              <a:t>ESP32</a:t>
            </a:r>
            <a:r>
              <a:rPr lang="en-US" sz="1750" u="sng">
                <a:solidFill>
                  <a:schemeClr val="hlink"/>
                </a:solidFill>
                <a:latin typeface="Arial"/>
                <a:ea typeface="Arial"/>
                <a:cs typeface="Arial"/>
                <a:sym typeface="Arial"/>
                <a:hlinkClick r:id="rId3"/>
              </a:rPr>
              <a:t>​</a:t>
            </a:r>
            <a:endParaRPr sz="1750" u="sng">
              <a:solidFill>
                <a:schemeClr val="hlink"/>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sz="1350">
                <a:solidFill>
                  <a:srgbClr val="374151"/>
                </a:solidFill>
                <a:latin typeface="Arial"/>
                <a:ea typeface="Arial"/>
                <a:cs typeface="Arial"/>
                <a:sym typeface="Arial"/>
              </a:rPr>
              <a:t>The ESP32 chip is older and consumes more power than the nRF52 chip, but is equipped with both WiFi and Bluetooth. Supported ESP32 devices:</a:t>
            </a:r>
            <a:endParaRPr sz="1350">
              <a:solidFill>
                <a:srgbClr val="374151"/>
              </a:solidFill>
              <a:latin typeface="Arial"/>
              <a:ea typeface="Arial"/>
              <a:cs typeface="Arial"/>
              <a:sym typeface="Arial"/>
            </a:endParaRPr>
          </a:p>
          <a:p>
            <a:pPr marL="457200" lvl="0" indent="-314325" algn="l" rtl="0">
              <a:lnSpc>
                <a:spcPct val="115000"/>
              </a:lnSpc>
              <a:spcBef>
                <a:spcPts val="1800"/>
              </a:spcBef>
              <a:spcAft>
                <a:spcPts val="0"/>
              </a:spcAft>
              <a:buClr>
                <a:srgbClr val="374151"/>
              </a:buClr>
              <a:buSzPts val="1350"/>
              <a:buChar char="●"/>
            </a:pPr>
            <a:r>
              <a:rPr lang="en-US" sz="1350">
                <a:solidFill>
                  <a:srgbClr val="374151"/>
                </a:solidFill>
                <a:latin typeface="Arial"/>
                <a:ea typeface="Arial"/>
                <a:cs typeface="Arial"/>
                <a:sym typeface="Arial"/>
              </a:rPr>
              <a:t>LILYGO® TTGO T-Beam</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LILYGO® TTGO Lora</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Nano G1</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Station G1</a:t>
            </a:r>
            <a:endParaRPr sz="1350">
              <a:solidFill>
                <a:srgbClr val="374151"/>
              </a:solidFill>
              <a:latin typeface="Arial"/>
              <a:ea typeface="Arial"/>
              <a:cs typeface="Arial"/>
              <a:sym typeface="Arial"/>
            </a:endParaRPr>
          </a:p>
          <a:p>
            <a:pPr marL="457200" lvl="0" indent="-314325" algn="l" rtl="0">
              <a:lnSpc>
                <a:spcPct val="115000"/>
              </a:lnSpc>
              <a:spcBef>
                <a:spcPts val="0"/>
              </a:spcBef>
              <a:spcAft>
                <a:spcPts val="0"/>
              </a:spcAft>
              <a:buClr>
                <a:srgbClr val="374151"/>
              </a:buClr>
              <a:buSzPts val="1350"/>
              <a:buChar char="●"/>
            </a:pPr>
            <a:r>
              <a:rPr lang="en-US" sz="1350">
                <a:solidFill>
                  <a:srgbClr val="374151"/>
                </a:solidFill>
                <a:latin typeface="Arial"/>
                <a:ea typeface="Arial"/>
                <a:cs typeface="Arial"/>
                <a:sym typeface="Arial"/>
              </a:rPr>
              <a:t>Heltec V3 and Wireless Stick Lite V3</a:t>
            </a:r>
            <a:endParaRPr sz="1350">
              <a:solidFill>
                <a:srgbClr val="374151"/>
              </a:solidFill>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endParaRPr sz="1350">
              <a:solidFill>
                <a:srgbClr val="374151"/>
              </a:solidFill>
              <a:latin typeface="Arial"/>
              <a:ea typeface="Arial"/>
              <a:cs typeface="Arial"/>
              <a:sym typeface="Arial"/>
            </a:endParaRPr>
          </a:p>
          <a:p>
            <a:pPr marL="0" lvl="0" indent="0" algn="l" rtl="0">
              <a:lnSpc>
                <a:spcPct val="150000"/>
              </a:lnSpc>
              <a:spcBef>
                <a:spcPts val="1400"/>
              </a:spcBef>
              <a:spcAft>
                <a:spcPts val="0"/>
              </a:spcAft>
              <a:buClr>
                <a:schemeClr val="dk1"/>
              </a:buClr>
              <a:buSzPts val="1100"/>
              <a:buFont typeface="Arial"/>
              <a:buNone/>
            </a:pPr>
            <a:r>
              <a:rPr lang="en-US" sz="1750" b="1">
                <a:latin typeface="Arial"/>
                <a:ea typeface="Arial"/>
                <a:cs typeface="Arial"/>
                <a:sym typeface="Arial"/>
              </a:rPr>
              <a:t>Flash Firmware</a:t>
            </a:r>
            <a:r>
              <a:rPr lang="en-US" sz="1750" u="sng">
                <a:solidFill>
                  <a:schemeClr val="hlink"/>
                </a:solidFill>
                <a:latin typeface="Arial"/>
                <a:ea typeface="Arial"/>
                <a:cs typeface="Arial"/>
                <a:sym typeface="Arial"/>
                <a:hlinkClick r:id="rId4"/>
              </a:rPr>
              <a:t>​</a:t>
            </a:r>
            <a:endParaRPr sz="1750" u="sng">
              <a:solidFill>
                <a:schemeClr val="hlink"/>
              </a:solidFill>
              <a:latin typeface="Arial"/>
              <a:ea typeface="Arial"/>
              <a:cs typeface="Arial"/>
              <a:sym typeface="Arial"/>
            </a:endParaRPr>
          </a:p>
          <a:p>
            <a:pPr marL="0" lvl="0" indent="0" algn="l" rtl="0">
              <a:lnSpc>
                <a:spcPct val="115000"/>
              </a:lnSpc>
              <a:spcBef>
                <a:spcPts val="400"/>
              </a:spcBef>
              <a:spcAft>
                <a:spcPts val="0"/>
              </a:spcAft>
              <a:buClr>
                <a:schemeClr val="dk1"/>
              </a:buClr>
              <a:buSzPts val="1100"/>
              <a:buFont typeface="Arial"/>
              <a:buNone/>
            </a:pPr>
            <a:r>
              <a:rPr lang="en-US" sz="1350">
                <a:solidFill>
                  <a:srgbClr val="374151"/>
                </a:solidFill>
                <a:latin typeface="Arial"/>
                <a:ea typeface="Arial"/>
                <a:cs typeface="Arial"/>
                <a:sym typeface="Arial"/>
              </a:rPr>
              <a:t>After installing the serial drivers, you can now flash the Meshtastic firmware onto your device. To proceed, select the appropriate device type for your device.</a:t>
            </a:r>
            <a:endParaRPr sz="1350">
              <a:solidFill>
                <a:srgbClr val="374151"/>
              </a:solidFill>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endParaRPr sz="1350">
              <a:solidFill>
                <a:srgbClr val="374151"/>
              </a:solidFill>
              <a:latin typeface="Arial"/>
              <a:ea typeface="Arial"/>
              <a:cs typeface="Arial"/>
              <a:sym typeface="Arial"/>
            </a:endParaRPr>
          </a:p>
          <a:p>
            <a:pPr marL="0" lvl="0" indent="0" algn="l" rtl="0">
              <a:lnSpc>
                <a:spcPct val="133333"/>
              </a:lnSpc>
              <a:spcBef>
                <a:spcPts val="1800"/>
              </a:spcBef>
              <a:spcAft>
                <a:spcPts val="0"/>
              </a:spcAft>
              <a:buClr>
                <a:schemeClr val="dk1"/>
              </a:buClr>
              <a:buSzPts val="1100"/>
              <a:buFont typeface="Arial"/>
              <a:buNone/>
            </a:pPr>
            <a:r>
              <a:rPr lang="en-US" sz="2850" b="1">
                <a:latin typeface="Arial"/>
                <a:ea typeface="Arial"/>
                <a:cs typeface="Arial"/>
                <a:sym typeface="Arial"/>
              </a:rPr>
              <a:t>Flashing Method for ESP32 Devices</a:t>
            </a:r>
            <a:r>
              <a:rPr lang="en-US" sz="2850" u="sng">
                <a:solidFill>
                  <a:schemeClr val="hlink"/>
                </a:solidFill>
                <a:latin typeface="Arial"/>
                <a:ea typeface="Arial"/>
                <a:cs typeface="Arial"/>
                <a:sym typeface="Arial"/>
                <a:hlinkClick r:id="rId5"/>
              </a:rPr>
              <a:t>​</a:t>
            </a:r>
            <a:endParaRPr sz="2850" u="sng">
              <a:solidFill>
                <a:schemeClr val="hlink"/>
              </a:solidFill>
              <a:latin typeface="Arial"/>
              <a:ea typeface="Arial"/>
              <a:cs typeface="Arial"/>
              <a:sym typeface="Arial"/>
            </a:endParaRPr>
          </a:p>
          <a:p>
            <a:pPr marL="457200" lvl="0" indent="-314325" algn="l" rtl="0">
              <a:lnSpc>
                <a:spcPct val="115000"/>
              </a:lnSpc>
              <a:spcBef>
                <a:spcPts val="400"/>
              </a:spcBef>
              <a:spcAft>
                <a:spcPts val="0"/>
              </a:spcAft>
              <a:buClr>
                <a:srgbClr val="374151"/>
              </a:buClr>
              <a:buSzPts val="1350"/>
              <a:buAutoNum type="arabicPeriod"/>
            </a:pPr>
            <a:r>
              <a:rPr lang="en-US" sz="1350">
                <a:solidFill>
                  <a:srgbClr val="374151"/>
                </a:solidFill>
                <a:latin typeface="Arial"/>
                <a:ea typeface="Arial"/>
                <a:cs typeface="Arial"/>
                <a:sym typeface="Arial"/>
              </a:rPr>
              <a:t>The </a:t>
            </a:r>
            <a:r>
              <a:rPr lang="en-US" sz="1350" u="sng">
                <a:solidFill>
                  <a:schemeClr val="hlink"/>
                </a:solidFill>
                <a:latin typeface="Arial"/>
                <a:ea typeface="Arial"/>
                <a:cs typeface="Arial"/>
                <a:sym typeface="Arial"/>
                <a:hlinkClick r:id="rId6"/>
              </a:rPr>
              <a:t>Web-Based Installer</a:t>
            </a:r>
            <a:r>
              <a:rPr lang="en-US" sz="1350">
                <a:solidFill>
                  <a:srgbClr val="374151"/>
                </a:solidFill>
                <a:latin typeface="Arial"/>
                <a:ea typeface="Arial"/>
                <a:cs typeface="Arial"/>
                <a:sym typeface="Arial"/>
              </a:rPr>
              <a:t> requires either Chrome or Edge browsers but is an excellent choice for quickly flashing devices. This method is highly recommended for firmware flashing, especially for new users of the project, as it is easy to use.</a:t>
            </a:r>
            <a:endParaRPr sz="1350">
              <a:solidFill>
                <a:srgbClr val="374151"/>
              </a:solidFill>
              <a:latin typeface="Arial"/>
              <a:ea typeface="Arial"/>
              <a:cs typeface="Arial"/>
              <a:sym typeface="Arial"/>
            </a:endParaRPr>
          </a:p>
          <a:p>
            <a:pPr marL="0" lvl="0" indent="0" algn="l" rtl="0">
              <a:lnSpc>
                <a:spcPct val="115000"/>
              </a:lnSpc>
              <a:spcBef>
                <a:spcPts val="1800"/>
              </a:spcBef>
              <a:spcAft>
                <a:spcPts val="0"/>
              </a:spcAft>
              <a:buClr>
                <a:schemeClr val="dk1"/>
              </a:buClr>
              <a:buSzPts val="1100"/>
              <a:buFont typeface="Arial"/>
              <a:buNone/>
            </a:pPr>
            <a:endParaRPr sz="1350">
              <a:solidFill>
                <a:srgbClr val="374151"/>
              </a:solidFill>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337" name="Google Shape;337;g20f464e6b67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Google Shape;357;g20f464e6b67_0_5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358" name="Google Shape;358;g20f464e6b67_0_5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1f3895be920_0_34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382" name="Google Shape;382;g1f3895be920_0_3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1b65f133e46_1_9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150">
                <a:solidFill>
                  <a:srgbClr val="FFFFFF"/>
                </a:solidFill>
                <a:highlight>
                  <a:schemeClr val="dk1"/>
                </a:highlight>
                <a:latin typeface="Arial"/>
                <a:ea typeface="Arial"/>
                <a:cs typeface="Arial"/>
                <a:sym typeface="Arial"/>
              </a:rPr>
              <a:t>When you are successfully connected to goTenna Pro X and Meshtastic you can see this GUI interface on its mobile app.</a:t>
            </a:r>
            <a:endParaRPr sz="1600">
              <a:solidFill>
                <a:srgbClr val="888888"/>
              </a:solidFill>
              <a:highlight>
                <a:schemeClr val="dk1"/>
              </a:highlight>
              <a:latin typeface="Georgia"/>
              <a:ea typeface="Georgia"/>
              <a:cs typeface="Georgia"/>
              <a:sym typeface="Georgia"/>
            </a:endParaRPr>
          </a:p>
        </p:txBody>
      </p:sp>
      <p:sp>
        <p:nvSpPr>
          <p:cNvPr id="401" name="Google Shape;401;g1b65f133e46_1_9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20c5272f1ee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0" name="Google Shape;410;g20c5272f1ee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g20f464e6b67_3_2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17" name="Google Shape;417;g20f464e6b67_3_2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1f421aea88b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27" name="Google Shape;427;g1f421aea88b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015ff2bb09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g2015ff2bb09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31" name="Google Shape;131;g2015ff2bb09_0_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g210b67d13a2_3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40" name="Google Shape;440;g210b67d13a2_3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0f464e6b67_3_2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46" name="Google Shape;446;g20f464e6b67_3_2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0f5c661d9b_2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62" name="Google Shape;462;g20f5c661d9b_2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10b32ba111_0_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82" name="Google Shape;482;g210b32ba111_0_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210b67d13a2_3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495" name="Google Shape;495;g210b67d13a2_3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0f464e6b67_3_23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01" name="Google Shape;501;g20f464e6b67_3_23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210b32ba111_0_6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21" name="Google Shape;521;g210b32ba111_0_6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20c5272f1ee_0_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36" name="Google Shape;536;g20c5272f1ee_0_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0e3752f658_0_29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47" name="Google Shape;547;g20e3752f658_0_29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7"/>
        <p:cNvGrpSpPr/>
        <p:nvPr/>
      </p:nvGrpSpPr>
      <p:grpSpPr>
        <a:xfrm>
          <a:off x="0" y="0"/>
          <a:ext cx="0" cy="0"/>
          <a:chOff x="0" y="0"/>
          <a:chExt cx="0" cy="0"/>
        </a:xfrm>
      </p:grpSpPr>
      <p:sp>
        <p:nvSpPr>
          <p:cNvPr id="558" name="Google Shape;558;g20c5272f1ee_0_7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59" name="Google Shape;559;g20c5272f1ee_0_7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2015ff2bb09_0_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9" name="Google Shape;149;g2015ff2bb09_0_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0feacf7705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66" name="Google Shape;566;g20feacf7705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20f464e6b67_2_2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74" name="Google Shape;574;g20f464e6b67_2_2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0f464e6b67_3_25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590" name="Google Shape;590;g20f464e6b67_3_2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0f464e6b67_2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05" name="Google Shape;605;g20f464e6b67_2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0"/>
        <p:cNvGrpSpPr/>
        <p:nvPr/>
      </p:nvGrpSpPr>
      <p:grpSpPr>
        <a:xfrm>
          <a:off x="0" y="0"/>
          <a:ext cx="0" cy="0"/>
          <a:chOff x="0" y="0"/>
          <a:chExt cx="0" cy="0"/>
        </a:xfrm>
      </p:grpSpPr>
      <p:sp>
        <p:nvSpPr>
          <p:cNvPr id="621" name="Google Shape;621;g1f3895be920_5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22" name="Google Shape;622;g1f3895be920_5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7"/>
        <p:cNvGrpSpPr/>
        <p:nvPr/>
      </p:nvGrpSpPr>
      <p:grpSpPr>
        <a:xfrm>
          <a:off x="0" y="0"/>
          <a:ext cx="0" cy="0"/>
          <a:chOff x="0" y="0"/>
          <a:chExt cx="0" cy="0"/>
        </a:xfrm>
      </p:grpSpPr>
      <p:sp>
        <p:nvSpPr>
          <p:cNvPr id="638" name="Google Shape;638;g1b65f133e46_1_2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39" name="Google Shape;639;g1b65f133e46_1_2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0c5272f1ee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46" name="Google Shape;646;g20c5272f1ee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20f464e6b67_3_19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53" name="Google Shape;653;g20f464e6b67_3_19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g20f464e6b67_3_2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65" name="Google Shape;665;g20f464e6b67_3_2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0f464e6b67_3_17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77" name="Google Shape;677;g20f464e6b67_3_17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015ff2bb09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156" name="Google Shape;156;g2015ff2bb09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1f3895be920_5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89" name="Google Shape;689;g1f3895be920_5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7"/>
        <p:cNvGrpSpPr/>
        <p:nvPr/>
      </p:nvGrpSpPr>
      <p:grpSpPr>
        <a:xfrm>
          <a:off x="0" y="0"/>
          <a:ext cx="0" cy="0"/>
          <a:chOff x="0" y="0"/>
          <a:chExt cx="0" cy="0"/>
        </a:xfrm>
      </p:grpSpPr>
      <p:sp>
        <p:nvSpPr>
          <p:cNvPr id="698" name="Google Shape;698;g210b67d13a2_3_1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699" name="Google Shape;699;g210b67d13a2_3_1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2033fddeae7_4_19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Test result format (Paper - Comparison of three LoRa devices and its application on street light monitoring system)</a:t>
            </a:r>
            <a:endParaRPr/>
          </a:p>
        </p:txBody>
      </p:sp>
      <p:sp>
        <p:nvSpPr>
          <p:cNvPr id="710" name="Google Shape;710;g2033fddeae7_4_19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210b67d13a2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724" name="Google Shape;724;g210b67d13a2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4"/>
        <p:cNvGrpSpPr/>
        <p:nvPr/>
      </p:nvGrpSpPr>
      <p:grpSpPr>
        <a:xfrm>
          <a:off x="0" y="0"/>
          <a:ext cx="0" cy="0"/>
          <a:chOff x="0" y="0"/>
          <a:chExt cx="0" cy="0"/>
        </a:xfrm>
      </p:grpSpPr>
      <p:sp>
        <p:nvSpPr>
          <p:cNvPr id="745" name="Google Shape;745;g20c5272f1ee_0_8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46" name="Google Shape;746;g20c5272f1ee_0_8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210e873190b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753" name="Google Shape;753;g210e873190b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8"/>
        <p:cNvGrpSpPr/>
        <p:nvPr/>
      </p:nvGrpSpPr>
      <p:grpSpPr>
        <a:xfrm>
          <a:off x="0" y="0"/>
          <a:ext cx="0" cy="0"/>
          <a:chOff x="0" y="0"/>
          <a:chExt cx="0" cy="0"/>
        </a:xfrm>
      </p:grpSpPr>
      <p:sp>
        <p:nvSpPr>
          <p:cNvPr id="759" name="Google Shape;759;g210e873190b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SzPts val="1400"/>
              <a:buNone/>
            </a:pPr>
            <a:r>
              <a:rPr lang="en-US">
                <a:highlight>
                  <a:srgbClr val="FFFFFF"/>
                </a:highlight>
                <a:latin typeface="Arial"/>
                <a:ea typeface="Arial"/>
                <a:cs typeface="Arial"/>
                <a:sym typeface="Arial"/>
              </a:rPr>
              <a:t>This technology, known as Aspen Grove™, allows for long-range, short-burst mobile mesh networking through a unique approach that uses no control-packets to achieve optimal network efficiency</a:t>
            </a:r>
            <a:endParaRPr>
              <a:highlight>
                <a:srgbClr val="FFFFFF"/>
              </a:highlight>
              <a:latin typeface="Arial"/>
              <a:ea typeface="Arial"/>
              <a:cs typeface="Arial"/>
              <a:sym typeface="Arial"/>
            </a:endParaRPr>
          </a:p>
          <a:p>
            <a:pPr marL="0" lvl="0" indent="0" algn="l" rtl="0">
              <a:lnSpc>
                <a:spcPct val="115000"/>
              </a:lnSpc>
              <a:spcBef>
                <a:spcPts val="0"/>
              </a:spcBef>
              <a:spcAft>
                <a:spcPts val="0"/>
              </a:spcAft>
              <a:buSzPts val="1400"/>
              <a:buNone/>
            </a:pPr>
            <a:endParaRPr>
              <a:highlight>
                <a:srgbClr val="FFFFFF"/>
              </a:highlight>
              <a:latin typeface="Arial"/>
              <a:ea typeface="Arial"/>
              <a:cs typeface="Arial"/>
              <a:sym typeface="Arial"/>
            </a:endParaRPr>
          </a:p>
          <a:p>
            <a:pPr marL="0" lvl="0" indent="0" algn="l" rtl="0">
              <a:lnSpc>
                <a:spcPct val="115000"/>
              </a:lnSpc>
              <a:spcBef>
                <a:spcPts val="0"/>
              </a:spcBef>
              <a:spcAft>
                <a:spcPts val="0"/>
              </a:spcAft>
              <a:buClr>
                <a:schemeClr val="dk1"/>
              </a:buClr>
              <a:buSzPts val="1100"/>
              <a:buFont typeface="Arial"/>
              <a:buNone/>
            </a:pPr>
            <a:r>
              <a:rPr lang="en-US">
                <a:highlight>
                  <a:srgbClr val="FFFFFF"/>
                </a:highlight>
                <a:latin typeface="Arial"/>
                <a:ea typeface="Arial"/>
                <a:cs typeface="Arial"/>
                <a:sym typeface="Arial"/>
              </a:rPr>
              <a:t>it broadcasts information and creates a decentralized mesh network, allowing users to send texts and share locations in a group chats and private messages using an app on their device</a:t>
            </a:r>
            <a:endParaRPr>
              <a:highlight>
                <a:srgbClr val="FFFFFF"/>
              </a:highlight>
              <a:latin typeface="Arial"/>
              <a:ea typeface="Arial"/>
              <a:cs typeface="Arial"/>
              <a:sym typeface="Arial"/>
            </a:endParaRPr>
          </a:p>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760" name="Google Shape;760;g210e873190b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7" name="Google Shape;767;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015ff2bb09_0_6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7" name="Google Shape;167;g2015ff2bb09_0_6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033fddeae7_2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sz="1600">
              <a:solidFill>
                <a:srgbClr val="888888"/>
              </a:solidFill>
              <a:highlight>
                <a:schemeClr val="dk1"/>
              </a:highlight>
              <a:latin typeface="Georgia"/>
              <a:ea typeface="Georgia"/>
              <a:cs typeface="Georgia"/>
              <a:sym typeface="Georgia"/>
            </a:endParaRPr>
          </a:p>
        </p:txBody>
      </p:sp>
      <p:sp>
        <p:nvSpPr>
          <p:cNvPr id="205" name="Google Shape;205;g2033fddeae7_2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033fddeae7_4_8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endParaRPr sz="1350">
              <a:latin typeface="Libre Franklin Medium"/>
              <a:ea typeface="Libre Franklin Medium"/>
              <a:cs typeface="Libre Franklin Medium"/>
              <a:sym typeface="Libre Franklin Medium"/>
            </a:endParaRPr>
          </a:p>
          <a:p>
            <a:pPr marL="0" lvl="0" indent="0" algn="l" rtl="0">
              <a:lnSpc>
                <a:spcPct val="100000"/>
              </a:lnSpc>
              <a:spcBef>
                <a:spcPts val="0"/>
              </a:spcBef>
              <a:spcAft>
                <a:spcPts val="0"/>
              </a:spcAft>
              <a:buSzPts val="1400"/>
              <a:buNone/>
            </a:pPr>
            <a:endParaRPr/>
          </a:p>
        </p:txBody>
      </p:sp>
      <p:sp>
        <p:nvSpPr>
          <p:cNvPr id="220" name="Google Shape;220;g2033fddeae7_4_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015ff2be5e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1" name="Google Shape;261;g2015ff2be5e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9:32 80</a:t>
            </a: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16:24 26	</a:t>
            </a: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16:55 24%</a:t>
            </a: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10:00 84%</a:t>
            </a: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16:44 17%</a:t>
            </a:r>
            <a:endParaRPr sz="900">
              <a:solidFill>
                <a:srgbClr val="131313"/>
              </a:solidFill>
              <a:latin typeface="Arial"/>
              <a:ea typeface="Arial"/>
              <a:cs typeface="Arial"/>
              <a:sym typeface="Arial"/>
            </a:endParaRPr>
          </a:p>
          <a:p>
            <a:pPr marL="0" lvl="0" indent="0" algn="l" rtl="0">
              <a:lnSpc>
                <a:spcPct val="100000"/>
              </a:lnSpc>
              <a:spcBef>
                <a:spcPts val="0"/>
              </a:spcBef>
              <a:spcAft>
                <a:spcPts val="0"/>
              </a:spcAft>
              <a:buSzPts val="1400"/>
              <a:buNone/>
            </a:pPr>
            <a:r>
              <a:rPr lang="en-US" sz="900">
                <a:solidFill>
                  <a:srgbClr val="131313"/>
                </a:solidFill>
                <a:latin typeface="Arial"/>
                <a:ea typeface="Arial"/>
                <a:cs typeface="Arial"/>
                <a:sym typeface="Arial"/>
              </a:rPr>
              <a:t>16:56 16%    </a:t>
            </a:r>
            <a:endParaRPr sz="900">
              <a:solidFill>
                <a:srgbClr val="131313"/>
              </a:solidFill>
              <a:latin typeface="Arial"/>
              <a:ea typeface="Arial"/>
              <a:cs typeface="Arial"/>
              <a:sym typeface="Arial"/>
            </a:endParaRPr>
          </a:p>
        </p:txBody>
      </p:sp>
      <p:sp>
        <p:nvSpPr>
          <p:cNvPr id="262" name="Google Shape;262;g2015ff2be5e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2033fddeae7_2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70" name="Google Shape;270;g2033fddeae7_2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Presentation Title">
  <p:cSld name="Presentation Title">
    <p:bg>
      <p:bgPr>
        <a:solidFill>
          <a:schemeClr val="accent2"/>
        </a:solidFill>
        <a:effectLst/>
      </p:bgPr>
    </p:bg>
    <p:spTree>
      <p:nvGrpSpPr>
        <p:cNvPr id="1" name="Shape 14"/>
        <p:cNvGrpSpPr/>
        <p:nvPr/>
      </p:nvGrpSpPr>
      <p:grpSpPr>
        <a:xfrm>
          <a:off x="0" y="0"/>
          <a:ext cx="0" cy="0"/>
          <a:chOff x="0" y="0"/>
          <a:chExt cx="0" cy="0"/>
        </a:xfrm>
      </p:grpSpPr>
      <p:sp>
        <p:nvSpPr>
          <p:cNvPr id="15" name="Google Shape;15;p13"/>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16" name="Google Shape;16;p13"/>
          <p:cNvSpPr txBox="1">
            <a:spLocks noGrp="1"/>
          </p:cNvSpPr>
          <p:nvPr>
            <p:ph type="ctrTitle"/>
          </p:nvPr>
        </p:nvSpPr>
        <p:spPr>
          <a:xfrm>
            <a:off x="1116119" y="1219683"/>
            <a:ext cx="7022946" cy="553998"/>
          </a:xfrm>
          <a:prstGeom prst="rect">
            <a:avLst/>
          </a:prstGeom>
          <a:noFill/>
          <a:ln>
            <a:noFill/>
          </a:ln>
        </p:spPr>
        <p:txBody>
          <a:bodyPr spcFirstLastPara="1" wrap="square" lIns="0" tIns="0" rIns="0" bIns="0" anchor="t" anchorCtr="0">
            <a:spAutoFit/>
          </a:bodyPr>
          <a:lstStyle>
            <a:lvl1pPr lvl="0" algn="l">
              <a:lnSpc>
                <a:spcPct val="80000"/>
              </a:lnSpc>
              <a:spcBef>
                <a:spcPts val="0"/>
              </a:spcBef>
              <a:spcAft>
                <a:spcPts val="0"/>
              </a:spcAft>
              <a:buClr>
                <a:schemeClr val="dk1"/>
              </a:buClr>
              <a:buSzPts val="4500"/>
              <a:buFont typeface="Libre Franklin Medium"/>
              <a:buNone/>
              <a:defRPr sz="4500" b="0" i="1" cap="none">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3"/>
          <p:cNvSpPr txBox="1">
            <a:spLocks noGrp="1"/>
          </p:cNvSpPr>
          <p:nvPr>
            <p:ph type="subTitle" idx="1"/>
          </p:nvPr>
        </p:nvSpPr>
        <p:spPr>
          <a:xfrm>
            <a:off x="1116115" y="2571751"/>
            <a:ext cx="7022949"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18" name="Google Shape;18;p13"/>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19" name="Google Shape;19;p13"/>
          <p:cNvSpPr txBox="1">
            <a:spLocks noGrp="1"/>
          </p:cNvSpPr>
          <p:nvPr>
            <p:ph type="body" idx="2"/>
          </p:nvPr>
        </p:nvSpPr>
        <p:spPr>
          <a:xfrm>
            <a:off x="1116114" y="2928461"/>
            <a:ext cx="7022949"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0" name="Google Shape;20;p13"/>
          <p:cNvSpPr txBox="1">
            <a:spLocks noGrp="1"/>
          </p:cNvSpPr>
          <p:nvPr>
            <p:ph type="body" idx="3"/>
          </p:nvPr>
        </p:nvSpPr>
        <p:spPr>
          <a:xfrm>
            <a:off x="1116115" y="3179780"/>
            <a:ext cx="7022948"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21" name="Google Shape;21;p13"/>
          <p:cNvPicPr preferRelativeResize="0"/>
          <p:nvPr/>
        </p:nvPicPr>
        <p:blipFill rotWithShape="1">
          <a:blip r:embed="rId2">
            <a:alphaModFix/>
          </a:blip>
          <a:srcRect/>
          <a:stretch/>
        </p:blipFill>
        <p:spPr>
          <a:xfrm>
            <a:off x="410543" y="4629887"/>
            <a:ext cx="2500146" cy="264721"/>
          </a:xfrm>
          <a:prstGeom prst="rect">
            <a:avLst/>
          </a:prstGeom>
          <a:noFill/>
          <a:ln>
            <a:noFill/>
          </a:ln>
        </p:spPr>
      </p:pic>
      <p:pic>
        <p:nvPicPr>
          <p:cNvPr id="22" name="Google Shape;22;p13"/>
          <p:cNvPicPr preferRelativeResize="0"/>
          <p:nvPr/>
        </p:nvPicPr>
        <p:blipFill rotWithShape="1">
          <a:blip r:embed="rId3">
            <a:alphaModFix/>
          </a:blip>
          <a:srcRect/>
          <a:stretch/>
        </p:blipFill>
        <p:spPr>
          <a:xfrm>
            <a:off x="7807272" y="0"/>
            <a:ext cx="1336728" cy="51559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Slide (text + picture)">
  <p:cSld name="Content Slide (text + picture)">
    <p:bg>
      <p:bgPr>
        <a:solidFill>
          <a:schemeClr val="accent2"/>
        </a:solidFill>
        <a:effectLst/>
      </p:bgPr>
    </p:bg>
    <p:spTree>
      <p:nvGrpSpPr>
        <p:cNvPr id="1" name="Shape 93"/>
        <p:cNvGrpSpPr/>
        <p:nvPr/>
      </p:nvGrpSpPr>
      <p:grpSpPr>
        <a:xfrm>
          <a:off x="0" y="0"/>
          <a:ext cx="0" cy="0"/>
          <a:chOff x="0" y="0"/>
          <a:chExt cx="0" cy="0"/>
        </a:xfrm>
      </p:grpSpPr>
      <p:pic>
        <p:nvPicPr>
          <p:cNvPr id="94" name="Google Shape;94;g1b65f133e46_1_12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95" name="Google Shape;95;g1b65f133e46_1_125"/>
          <p:cNvSpPr txBox="1">
            <a:spLocks noGrp="1"/>
          </p:cNvSpPr>
          <p:nvPr>
            <p:ph type="body" idx="1"/>
          </p:nvPr>
        </p:nvSpPr>
        <p:spPr>
          <a:xfrm>
            <a:off x="914400" y="1438042"/>
            <a:ext cx="36576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Libre Franklin Medium"/>
                <a:ea typeface="Libre Franklin Medium"/>
                <a:cs typeface="Libre Franklin Medium"/>
                <a:sym typeface="Libre Franklin Medium"/>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96" name="Google Shape;96;g1b65f133e46_1_125" descr="Picture or Chart"/>
          <p:cNvSpPr txBox="1">
            <a:spLocks noGrp="1"/>
          </p:cNvSpPr>
          <p:nvPr>
            <p:ph type="body" idx="2"/>
          </p:nvPr>
        </p:nvSpPr>
        <p:spPr>
          <a:xfrm>
            <a:off x="4765679" y="1440658"/>
            <a:ext cx="3708600" cy="2237100"/>
          </a:xfrm>
          <a:prstGeom prst="rect">
            <a:avLst/>
          </a:prstGeom>
          <a:noFill/>
          <a:ln>
            <a:noFill/>
          </a:ln>
        </p:spPr>
        <p:txBody>
          <a:bodyPr spcFirstLastPara="1" wrap="square" lIns="0" tIns="0" rIns="0" bIns="0" anchor="ctr" anchorCtr="0">
            <a:normAutofit/>
          </a:bodyPr>
          <a:lstStyle>
            <a:lvl1pPr marL="457200" lvl="0" indent="-314325" algn="ctr" rtl="0">
              <a:lnSpc>
                <a:spcPct val="100000"/>
              </a:lnSpc>
              <a:spcBef>
                <a:spcPts val="750"/>
              </a:spcBef>
              <a:spcAft>
                <a:spcPts val="0"/>
              </a:spcAft>
              <a:buSzPts val="1350"/>
              <a:buChar char="•"/>
              <a:defRPr b="0" i="0">
                <a:solidFill>
                  <a:schemeClr val="dk1"/>
                </a:solidFill>
                <a:latin typeface="Arial"/>
                <a:ea typeface="Arial"/>
                <a:cs typeface="Arial"/>
                <a:sym typeface="Arial"/>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228600" algn="ctr" rtl="0">
              <a:lnSpc>
                <a:spcPct val="100000"/>
              </a:lnSpc>
              <a:spcBef>
                <a:spcPts val="750"/>
              </a:spcBef>
              <a:spcAft>
                <a:spcPts val="0"/>
              </a:spcAft>
              <a:buSzPts val="1200"/>
              <a:buNone/>
              <a:defRPr>
                <a:solidFill>
                  <a:schemeClr val="dk1"/>
                </a:solidFill>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97" name="Google Shape;97;g1b65f133e46_1_125"/>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98" name="Google Shape;98;g1b65f133e46_1_125"/>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400"/>
              <a:buFont typeface="Libre Franklin Medium"/>
              <a:buNone/>
              <a:defRPr sz="2400" b="0" i="1" cap="none">
                <a:solidFill>
                  <a:schemeClr val="lt2"/>
                </a:solidFill>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99" name="Google Shape;99;g1b65f133e46_1_125"/>
          <p:cNvSpPr txBox="1">
            <a:spLocks noGrp="1"/>
          </p:cNvSpPr>
          <p:nvPr>
            <p:ph type="subTitle" idx="3"/>
          </p:nvPr>
        </p:nvSpPr>
        <p:spPr>
          <a:xfrm>
            <a:off x="683537" y="1008875"/>
            <a:ext cx="77907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chemeClr val="accent2"/>
        </a:solidFill>
        <a:effectLst/>
      </p:bgPr>
    </p:bg>
    <p:spTree>
      <p:nvGrpSpPr>
        <p:cNvPr id="1" name="Shape 100"/>
        <p:cNvGrpSpPr/>
        <p:nvPr/>
      </p:nvGrpSpPr>
      <p:grpSpPr>
        <a:xfrm>
          <a:off x="0" y="0"/>
          <a:ext cx="0" cy="0"/>
          <a:chOff x="0" y="0"/>
          <a:chExt cx="0" cy="0"/>
        </a:xfrm>
      </p:grpSpPr>
      <p:sp>
        <p:nvSpPr>
          <p:cNvPr id="101" name="Google Shape;101;g1b65f133e46_1_132"/>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102" name="Google Shape;102;g1b65f133e46_1_132"/>
          <p:cNvSpPr txBox="1">
            <a:spLocks noGrp="1"/>
          </p:cNvSpPr>
          <p:nvPr>
            <p:ph type="ctrTitle"/>
          </p:nvPr>
        </p:nvSpPr>
        <p:spPr>
          <a:xfrm>
            <a:off x="1089147" y="1168250"/>
            <a:ext cx="5500800" cy="6231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4500"/>
              <a:buFont typeface="Libre Franklin Medium"/>
              <a:buNone/>
              <a:defRPr sz="4500" b="0" i="1" cap="none">
                <a:solidFill>
                  <a:schemeClr val="dk1"/>
                </a:solidFill>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03" name="Google Shape;103;g1b65f133e46_1_132"/>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104" name="Google Shape;104;g1b65f133e46_1_132"/>
          <p:cNvSpPr txBox="1"/>
          <p:nvPr/>
        </p:nvSpPr>
        <p:spPr>
          <a:xfrm>
            <a:off x="1021648" y="3485758"/>
            <a:ext cx="5635800" cy="464700"/>
          </a:xfrm>
          <a:prstGeom prst="rect">
            <a:avLst/>
          </a:prstGeom>
          <a:noFill/>
          <a:ln>
            <a:noFill/>
          </a:ln>
        </p:spPr>
        <p:txBody>
          <a:bodyPr spcFirstLastPara="1" wrap="square" lIns="51425" tIns="25700" rIns="51425" bIns="25700" anchor="t" anchorCtr="0">
            <a:noAutofit/>
          </a:bodyPr>
          <a:lstStyle/>
          <a:p>
            <a:pPr marL="0" marR="0" lvl="0" indent="0" algn="l" rtl="0">
              <a:lnSpc>
                <a:spcPct val="90000"/>
              </a:lnSpc>
              <a:spcBef>
                <a:spcPts val="0"/>
              </a:spcBef>
              <a:spcAft>
                <a:spcPts val="0"/>
              </a:spcAft>
              <a:buClr>
                <a:schemeClr val="dk1"/>
              </a:buClr>
              <a:buSzPts val="900"/>
              <a:buFont typeface="Libre Franklin Medium"/>
              <a:buNone/>
            </a:pPr>
            <a:r>
              <a:rPr lang="en-US" sz="900" b="0" i="0" u="none" strike="noStrike" cap="none">
                <a:solidFill>
                  <a:schemeClr val="dk1"/>
                </a:solidFill>
                <a:latin typeface="Libre Franklin Medium"/>
                <a:ea typeface="Libre Franklin Medium"/>
                <a:cs typeface="Libre Franklin Medium"/>
                <a:sym typeface="Libre Franklin Medium"/>
              </a:rPr>
              <a:t>polytechnic.purdue.edu</a:t>
            </a:r>
            <a:endParaRPr sz="9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35"/>
              </a:spcBef>
              <a:spcAft>
                <a:spcPts val="0"/>
              </a:spcAft>
              <a:buClr>
                <a:schemeClr val="dk1"/>
              </a:buClr>
              <a:buSzPts val="675"/>
              <a:buFont typeface="Arial"/>
              <a:buNone/>
            </a:pPr>
            <a:endParaRPr sz="675"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80"/>
              </a:spcBef>
              <a:spcAft>
                <a:spcPts val="0"/>
              </a:spcAft>
              <a:buClr>
                <a:schemeClr val="dk1"/>
              </a:buClr>
              <a:buSzPts val="788"/>
              <a:buFont typeface="Libre Franklin Medium"/>
              <a:buNone/>
            </a:pPr>
            <a:r>
              <a:rPr lang="en-US" sz="788" b="0" i="0" u="none" strike="noStrike" cap="none">
                <a:solidFill>
                  <a:schemeClr val="dk1"/>
                </a:solidFill>
                <a:latin typeface="Libre Franklin Medium"/>
                <a:ea typeface="Libre Franklin Medium"/>
                <a:cs typeface="Libre Franklin Medium"/>
                <a:sym typeface="Libre Franklin Medium"/>
              </a:rPr>
              <a:t>	</a:t>
            </a:r>
            <a:r>
              <a:rPr lang="en-US" sz="900" b="0" i="0" u="none" strike="noStrike" cap="none">
                <a:solidFill>
                  <a:schemeClr val="dk1"/>
                </a:solidFill>
                <a:latin typeface="Libre Franklin Medium"/>
                <a:ea typeface="Libre Franklin Medium"/>
                <a:cs typeface="Libre Franklin Medium"/>
                <a:sym typeface="Libre Franklin Medium"/>
              </a:rPr>
              <a:t>/ 	TechPurdue</a:t>
            </a:r>
            <a:endParaRPr sz="9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58"/>
              </a:spcBef>
              <a:spcAft>
                <a:spcPts val="0"/>
              </a:spcAft>
              <a:buClr>
                <a:schemeClr val="dk1"/>
              </a:buClr>
              <a:buSzPts val="788"/>
              <a:buFont typeface="Arial"/>
              <a:buNone/>
            </a:pPr>
            <a:endParaRPr sz="788" b="0" i="0" u="none" strike="noStrike" cap="none">
              <a:solidFill>
                <a:schemeClr val="dk1"/>
              </a:solidFill>
              <a:latin typeface="Libre Franklin Medium"/>
              <a:ea typeface="Libre Franklin Medium"/>
              <a:cs typeface="Libre Franklin Medium"/>
              <a:sym typeface="Libre Franklin Medium"/>
            </a:endParaRPr>
          </a:p>
        </p:txBody>
      </p:sp>
      <p:sp>
        <p:nvSpPr>
          <p:cNvPr id="105" name="Google Shape;105;g1b65f133e46_1_132"/>
          <p:cNvSpPr txBox="1">
            <a:spLocks noGrp="1"/>
          </p:cNvSpPr>
          <p:nvPr>
            <p:ph type="body" idx="1"/>
          </p:nvPr>
        </p:nvSpPr>
        <p:spPr>
          <a:xfrm>
            <a:off x="1086285" y="2224892"/>
            <a:ext cx="53217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106" name="Google Shape;106;g1b65f133e46_1_132"/>
          <p:cNvSpPr txBox="1">
            <a:spLocks noGrp="1"/>
          </p:cNvSpPr>
          <p:nvPr>
            <p:ph type="body" idx="2"/>
          </p:nvPr>
        </p:nvSpPr>
        <p:spPr>
          <a:xfrm>
            <a:off x="1086285" y="2476211"/>
            <a:ext cx="53217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107" name="Google Shape;107;g1b65f133e46_1_132"/>
          <p:cNvSpPr txBox="1">
            <a:spLocks noGrp="1"/>
          </p:cNvSpPr>
          <p:nvPr>
            <p:ph type="body" idx="3"/>
          </p:nvPr>
        </p:nvSpPr>
        <p:spPr>
          <a:xfrm>
            <a:off x="1086285" y="2640975"/>
            <a:ext cx="53217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108" name="Google Shape;108;g1b65f133e46_1_132"/>
          <p:cNvSpPr txBox="1">
            <a:spLocks noGrp="1"/>
          </p:cNvSpPr>
          <p:nvPr>
            <p:ph type="body" idx="4"/>
          </p:nvPr>
        </p:nvSpPr>
        <p:spPr>
          <a:xfrm>
            <a:off x="1086285" y="2821412"/>
            <a:ext cx="53217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109" name="Google Shape;109;g1b65f133e46_1_132"/>
          <p:cNvPicPr preferRelativeResize="0"/>
          <p:nvPr/>
        </p:nvPicPr>
        <p:blipFill rotWithShape="1">
          <a:blip r:embed="rId2">
            <a:alphaModFix/>
          </a:blip>
          <a:srcRect/>
          <a:stretch/>
        </p:blipFill>
        <p:spPr>
          <a:xfrm>
            <a:off x="410543" y="4629887"/>
            <a:ext cx="2500144" cy="264721"/>
          </a:xfrm>
          <a:prstGeom prst="rect">
            <a:avLst/>
          </a:prstGeom>
          <a:noFill/>
          <a:ln>
            <a:noFill/>
          </a:ln>
        </p:spPr>
      </p:pic>
      <p:pic>
        <p:nvPicPr>
          <p:cNvPr id="110" name="Google Shape;110;g1b65f133e46_1_132"/>
          <p:cNvPicPr preferRelativeResize="0"/>
          <p:nvPr/>
        </p:nvPicPr>
        <p:blipFill rotWithShape="1">
          <a:blip r:embed="rId3">
            <a:alphaModFix/>
          </a:blip>
          <a:srcRect/>
          <a:stretch/>
        </p:blipFill>
        <p:spPr>
          <a:xfrm>
            <a:off x="1072704" y="3755185"/>
            <a:ext cx="944124" cy="164764"/>
          </a:xfrm>
          <a:prstGeom prst="rect">
            <a:avLst/>
          </a:prstGeom>
          <a:noFill/>
          <a:ln>
            <a:noFill/>
          </a:ln>
        </p:spPr>
      </p:pic>
      <p:pic>
        <p:nvPicPr>
          <p:cNvPr id="111" name="Google Shape;111;g1b65f133e46_1_132"/>
          <p:cNvPicPr preferRelativeResize="0"/>
          <p:nvPr/>
        </p:nvPicPr>
        <p:blipFill rotWithShape="1">
          <a:blip r:embed="rId4">
            <a:alphaModFix/>
          </a:blip>
          <a:srcRect/>
          <a:stretch/>
        </p:blipFill>
        <p:spPr>
          <a:xfrm>
            <a:off x="7807272" y="0"/>
            <a:ext cx="1336728" cy="515594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ontent Slide (Picture)">
  <p:cSld name="Content Slide (Picture)">
    <p:bg>
      <p:bgPr>
        <a:solidFill>
          <a:schemeClr val="accent2"/>
        </a:solidFill>
        <a:effectLst/>
      </p:bgPr>
    </p:bg>
    <p:spTree>
      <p:nvGrpSpPr>
        <p:cNvPr id="1" name="Shape 112"/>
        <p:cNvGrpSpPr/>
        <p:nvPr/>
      </p:nvGrpSpPr>
      <p:grpSpPr>
        <a:xfrm>
          <a:off x="0" y="0"/>
          <a:ext cx="0" cy="0"/>
          <a:chOff x="0" y="0"/>
          <a:chExt cx="0" cy="0"/>
        </a:xfrm>
      </p:grpSpPr>
      <p:sp>
        <p:nvSpPr>
          <p:cNvPr id="113" name="Google Shape;113;g1b65f133e46_1_144" descr="Description of Picture"/>
          <p:cNvSpPr>
            <a:spLocks noGrp="1"/>
          </p:cNvSpPr>
          <p:nvPr>
            <p:ph type="pic" idx="2"/>
          </p:nvPr>
        </p:nvSpPr>
        <p:spPr>
          <a:xfrm>
            <a:off x="565518" y="683536"/>
            <a:ext cx="8012700" cy="3435600"/>
          </a:xfrm>
          <a:prstGeom prst="rect">
            <a:avLst/>
          </a:prstGeom>
          <a:noFill/>
          <a:ln>
            <a:noFill/>
          </a:ln>
        </p:spPr>
      </p:sp>
      <p:sp>
        <p:nvSpPr>
          <p:cNvPr id="114" name="Google Shape;114;g1b65f133e46_1_144"/>
          <p:cNvSpPr txBox="1">
            <a:spLocks noGrp="1"/>
          </p:cNvSpPr>
          <p:nvPr>
            <p:ph type="ctrTitle"/>
          </p:nvPr>
        </p:nvSpPr>
        <p:spPr>
          <a:xfrm>
            <a:off x="565518" y="228601"/>
            <a:ext cx="2879100" cy="3738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dk1"/>
              </a:buClr>
              <a:buSzPts val="1350"/>
              <a:buFont typeface="Libre Franklin Medium"/>
              <a:buNone/>
              <a:defRPr sz="1350" b="0" i="0" cap="none">
                <a:solidFill>
                  <a:schemeClr val="dk1"/>
                </a:solidFill>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115" name="Google Shape;115;g1b65f133e46_1_144"/>
          <p:cNvCxnSpPr/>
          <p:nvPr/>
        </p:nvCxnSpPr>
        <p:spPr>
          <a:xfrm>
            <a:off x="429840" y="228601"/>
            <a:ext cx="0" cy="3890400"/>
          </a:xfrm>
          <a:prstGeom prst="straightConnector1">
            <a:avLst/>
          </a:prstGeom>
          <a:noFill/>
          <a:ln w="12700" cap="flat" cmpd="sng">
            <a:solidFill>
              <a:schemeClr val="lt1"/>
            </a:solidFill>
            <a:prstDash val="solid"/>
            <a:round/>
            <a:headEnd type="none" w="sm" len="sm"/>
            <a:tailEnd type="none" w="sm" len="sm"/>
          </a:ln>
        </p:spPr>
      </p:cxnSp>
      <p:cxnSp>
        <p:nvCxnSpPr>
          <p:cNvPr id="116" name="Google Shape;116;g1b65f133e46_1_144"/>
          <p:cNvCxnSpPr/>
          <p:nvPr/>
        </p:nvCxnSpPr>
        <p:spPr>
          <a:xfrm>
            <a:off x="3491931" y="239099"/>
            <a:ext cx="0" cy="982500"/>
          </a:xfrm>
          <a:prstGeom prst="straightConnector1">
            <a:avLst/>
          </a:prstGeom>
          <a:noFill/>
          <a:ln w="12700" cap="flat" cmpd="sng">
            <a:solidFill>
              <a:schemeClr val="lt1"/>
            </a:solidFill>
            <a:prstDash val="solid"/>
            <a:round/>
            <a:headEnd type="none" w="sm" len="sm"/>
            <a:tailEnd type="none" w="sm" len="sm"/>
          </a:ln>
        </p:spPr>
      </p:cxnSp>
      <p:sp>
        <p:nvSpPr>
          <p:cNvPr id="117" name="Google Shape;117;g1b65f133e46_1_144"/>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118" name="Google Shape;118;g1b65f133e46_1_144"/>
          <p:cNvPicPr preferRelativeResize="0"/>
          <p:nvPr/>
        </p:nvPicPr>
        <p:blipFill rotWithShape="1">
          <a:blip r:embed="rId2">
            <a:alphaModFix/>
          </a:blip>
          <a:srcRect/>
          <a:stretch/>
        </p:blipFill>
        <p:spPr>
          <a:xfrm>
            <a:off x="7810500" y="0"/>
            <a:ext cx="13335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accent2"/>
        </a:solidFill>
        <a:effectLst/>
      </p:bgPr>
    </p:bg>
    <p:spTree>
      <p:nvGrpSpPr>
        <p:cNvPr id="1" name="Shape 23"/>
        <p:cNvGrpSpPr/>
        <p:nvPr/>
      </p:nvGrpSpPr>
      <p:grpSpPr>
        <a:xfrm>
          <a:off x="0" y="0"/>
          <a:ext cx="0" cy="0"/>
          <a:chOff x="0" y="0"/>
          <a:chExt cx="0" cy="0"/>
        </a:xfrm>
      </p:grpSpPr>
      <p:pic>
        <p:nvPicPr>
          <p:cNvPr id="24" name="Google Shape;24;p11"/>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25" name="Google Shape;25;p11"/>
          <p:cNvSpPr txBox="1">
            <a:spLocks noGrp="1"/>
          </p:cNvSpPr>
          <p:nvPr>
            <p:ph type="ctrTitle"/>
          </p:nvPr>
        </p:nvSpPr>
        <p:spPr>
          <a:xfrm>
            <a:off x="683537" y="332005"/>
            <a:ext cx="7790797"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400"/>
              <a:buFont typeface="Libre Franklin Medium"/>
              <a:buNone/>
              <a:defRPr sz="2400" b="0" i="1" cap="none">
                <a:solidFill>
                  <a:schemeClr val="lt2"/>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ubTitle" idx="1"/>
          </p:nvPr>
        </p:nvSpPr>
        <p:spPr>
          <a:xfrm>
            <a:off x="683537" y="1008875"/>
            <a:ext cx="7790797"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27" name="Google Shape;27;p11"/>
          <p:cNvSpPr txBox="1">
            <a:spLocks noGrp="1"/>
          </p:cNvSpPr>
          <p:nvPr>
            <p:ph type="body" idx="2"/>
          </p:nvPr>
        </p:nvSpPr>
        <p:spPr>
          <a:xfrm>
            <a:off x="905346" y="1471906"/>
            <a:ext cx="7568987"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Libre Franklin Medium"/>
                <a:ea typeface="Libre Franklin Medium"/>
                <a:cs typeface="Libre Franklin Medium"/>
                <a:sym typeface="Libre Franklin Medium"/>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28" name="Google Shape;28;p11"/>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Slide (Fact/Highlight)">
  <p:cSld name="Content Slide (Fact/Highlight)">
    <p:bg>
      <p:bgPr>
        <a:solidFill>
          <a:schemeClr val="accent2"/>
        </a:solidFill>
        <a:effectLst/>
      </p:bgPr>
    </p:bg>
    <p:spTree>
      <p:nvGrpSpPr>
        <p:cNvPr id="1" name="Shape 29"/>
        <p:cNvGrpSpPr/>
        <p:nvPr/>
      </p:nvGrpSpPr>
      <p:grpSpPr>
        <a:xfrm>
          <a:off x="0" y="0"/>
          <a:ext cx="0" cy="0"/>
          <a:chOff x="0" y="0"/>
          <a:chExt cx="0" cy="0"/>
        </a:xfrm>
      </p:grpSpPr>
      <p:sp>
        <p:nvSpPr>
          <p:cNvPr id="30" name="Google Shape;30;p19"/>
          <p:cNvSpPr/>
          <p:nvPr/>
        </p:nvSpPr>
        <p:spPr>
          <a:xfrm>
            <a:off x="3" y="1"/>
            <a:ext cx="9143999" cy="5139159"/>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31" name="Google Shape;31;p19"/>
          <p:cNvSpPr txBox="1">
            <a:spLocks noGrp="1"/>
          </p:cNvSpPr>
          <p:nvPr>
            <p:ph type="ctrTitle"/>
          </p:nvPr>
        </p:nvSpPr>
        <p:spPr>
          <a:xfrm>
            <a:off x="2170159" y="1099926"/>
            <a:ext cx="4814498" cy="893321"/>
          </a:xfrm>
          <a:prstGeom prst="rect">
            <a:avLst/>
          </a:prstGeom>
          <a:noFill/>
          <a:ln>
            <a:noFill/>
          </a:ln>
        </p:spPr>
        <p:txBody>
          <a:bodyPr spcFirstLastPara="1" wrap="square" lIns="0" tIns="0" rIns="0" bIns="0" anchor="t" anchorCtr="0">
            <a:spAutoFit/>
          </a:bodyPr>
          <a:lstStyle>
            <a:lvl1pPr lvl="0" algn="ctr">
              <a:lnSpc>
                <a:spcPct val="90000"/>
              </a:lnSpc>
              <a:spcBef>
                <a:spcPts val="0"/>
              </a:spcBef>
              <a:spcAft>
                <a:spcPts val="0"/>
              </a:spcAft>
              <a:buClr>
                <a:schemeClr val="dk2"/>
              </a:buClr>
              <a:buSzPts val="6450"/>
              <a:buFont typeface="Impact"/>
              <a:buNone/>
              <a:defRPr sz="6450" b="0" i="0" cap="none">
                <a:solidFill>
                  <a:schemeClr val="dk2"/>
                </a:solidFill>
                <a:latin typeface="Impact"/>
                <a:ea typeface="Impact"/>
                <a:cs typeface="Impact"/>
                <a:sym typeface="Impact"/>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p:nvPr/>
        </p:nvSpPr>
        <p:spPr>
          <a:xfrm>
            <a:off x="1986208" y="2058317"/>
            <a:ext cx="5179092" cy="330743"/>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33" name="Google Shape;33;p19"/>
          <p:cNvSpPr txBox="1">
            <a:spLocks noGrp="1"/>
          </p:cNvSpPr>
          <p:nvPr>
            <p:ph type="subTitle" idx="1"/>
          </p:nvPr>
        </p:nvSpPr>
        <p:spPr>
          <a:xfrm>
            <a:off x="1986203" y="2108272"/>
            <a:ext cx="5171597" cy="230833"/>
          </a:xfrm>
          <a:prstGeom prst="rect">
            <a:avLst/>
          </a:prstGeom>
          <a:noFill/>
          <a:ln>
            <a:noFill/>
          </a:ln>
        </p:spPr>
        <p:txBody>
          <a:bodyPr spcFirstLastPara="1" wrap="square" lIns="0" tIns="0" rIns="0" bIns="0" anchor="t" anchorCtr="0">
            <a:spAutoFit/>
          </a:bodyPr>
          <a:lstStyle>
            <a:lvl1pPr lvl="0" algn="ctr">
              <a:lnSpc>
                <a:spcPct val="100000"/>
              </a:lnSpc>
              <a:spcBef>
                <a:spcPts val="750"/>
              </a:spcBef>
              <a:spcAft>
                <a:spcPts val="0"/>
              </a:spcAft>
              <a:buSzPts val="1500"/>
              <a:buNone/>
              <a:defRPr sz="1500" b="1" i="0">
                <a:solidFill>
                  <a:srgbClr val="FFFFFF"/>
                </a:solidFill>
                <a:latin typeface="Impact"/>
                <a:ea typeface="Impact"/>
                <a:cs typeface="Impact"/>
                <a:sym typeface="Impact"/>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
        <p:nvSpPr>
          <p:cNvPr id="34" name="Google Shape;34;p19"/>
          <p:cNvSpPr txBox="1">
            <a:spLocks noGrp="1"/>
          </p:cNvSpPr>
          <p:nvPr>
            <p:ph type="body" idx="2"/>
          </p:nvPr>
        </p:nvSpPr>
        <p:spPr>
          <a:xfrm>
            <a:off x="2156451" y="2655264"/>
            <a:ext cx="5008850" cy="842058"/>
          </a:xfrm>
          <a:prstGeom prst="rect">
            <a:avLst/>
          </a:prstGeom>
          <a:noFill/>
          <a:ln>
            <a:noFill/>
          </a:ln>
        </p:spPr>
        <p:txBody>
          <a:bodyPr spcFirstLastPara="1" wrap="square" lIns="0" tIns="0" rIns="0" bIns="0" anchor="t" anchorCtr="0">
            <a:noAutofit/>
          </a:bodyPr>
          <a:lstStyle>
            <a:lvl1pPr marL="457200" marR="0" lvl="0" indent="-228600" algn="l">
              <a:lnSpc>
                <a:spcPct val="100000"/>
              </a:lnSpc>
              <a:spcBef>
                <a:spcPts val="0"/>
              </a:spcBef>
              <a:spcAft>
                <a:spcPts val="0"/>
              </a:spcAft>
              <a:buClr>
                <a:schemeClr val="dk1"/>
              </a:buClr>
              <a:buSzPts val="1800"/>
              <a:buFont typeface="Libre Franklin Medium"/>
              <a:buNone/>
              <a:defRPr sz="1800" b="0" i="0">
                <a:solidFill>
                  <a:schemeClr val="dk1"/>
                </a:solidFill>
                <a:latin typeface="Libre Franklin Medium"/>
                <a:ea typeface="Libre Franklin Medium"/>
                <a:cs typeface="Libre Franklin Medium"/>
                <a:sym typeface="Libre Franklin Medium"/>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35" name="Google Shape;35;p19"/>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36" name="Google Shape;36;p19"/>
          <p:cNvPicPr preferRelativeResize="0"/>
          <p:nvPr/>
        </p:nvPicPr>
        <p:blipFill rotWithShape="1">
          <a:blip r:embed="rId2">
            <a:alphaModFix/>
          </a:blip>
          <a:srcRect/>
          <a:stretch/>
        </p:blipFill>
        <p:spPr>
          <a:xfrm>
            <a:off x="410543" y="4629887"/>
            <a:ext cx="2500146" cy="264721"/>
          </a:xfrm>
          <a:prstGeom prst="rect">
            <a:avLst/>
          </a:prstGeom>
          <a:noFill/>
          <a:ln>
            <a:noFill/>
          </a:ln>
        </p:spPr>
      </p:pic>
      <p:pic>
        <p:nvPicPr>
          <p:cNvPr id="37" name="Google Shape;37;p19"/>
          <p:cNvPicPr preferRelativeResize="0"/>
          <p:nvPr/>
        </p:nvPicPr>
        <p:blipFill rotWithShape="1">
          <a:blip r:embed="rId3">
            <a:alphaModFix/>
          </a:blip>
          <a:srcRect/>
          <a:stretch/>
        </p:blipFill>
        <p:spPr>
          <a:xfrm>
            <a:off x="7810500" y="0"/>
            <a:ext cx="13335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Slide (text + picture)">
  <p:cSld name="Content Slide (text + picture)">
    <p:bg>
      <p:bgPr>
        <a:solidFill>
          <a:schemeClr val="accent2"/>
        </a:solidFill>
        <a:effectLst/>
      </p:bgPr>
    </p:bg>
    <p:spTree>
      <p:nvGrpSpPr>
        <p:cNvPr id="1" name="Shape 38"/>
        <p:cNvGrpSpPr/>
        <p:nvPr/>
      </p:nvGrpSpPr>
      <p:grpSpPr>
        <a:xfrm>
          <a:off x="0" y="0"/>
          <a:ext cx="0" cy="0"/>
          <a:chOff x="0" y="0"/>
          <a:chExt cx="0" cy="0"/>
        </a:xfrm>
      </p:grpSpPr>
      <p:pic>
        <p:nvPicPr>
          <p:cNvPr id="39" name="Google Shape;39;p15"/>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40" name="Google Shape;40;p15"/>
          <p:cNvSpPr txBox="1">
            <a:spLocks noGrp="1"/>
          </p:cNvSpPr>
          <p:nvPr>
            <p:ph type="body" idx="1"/>
          </p:nvPr>
        </p:nvSpPr>
        <p:spPr>
          <a:xfrm>
            <a:off x="914400" y="1438042"/>
            <a:ext cx="3657604" cy="2558653"/>
          </a:xfrm>
          <a:prstGeom prst="rect">
            <a:avLst/>
          </a:prstGeom>
          <a:noFill/>
          <a:ln>
            <a:noFill/>
          </a:ln>
        </p:spPr>
        <p:txBody>
          <a:bodyPr spcFirstLastPara="1" wrap="square" lIns="0" tIns="0" rIns="0" bIns="0" anchor="t" anchorCtr="0">
            <a:normAutofit/>
          </a:bodyPr>
          <a:lstStyle>
            <a:lvl1pPr marL="457200" marR="0" lvl="0" indent="-314325" algn="l">
              <a:lnSpc>
                <a:spcPct val="100000"/>
              </a:lnSpc>
              <a:spcBef>
                <a:spcPts val="0"/>
              </a:spcBef>
              <a:spcAft>
                <a:spcPts val="0"/>
              </a:spcAft>
              <a:buClr>
                <a:schemeClr val="dk1"/>
              </a:buClr>
              <a:buSzPts val="1350"/>
              <a:buFont typeface="Noto Sans Symbols"/>
              <a:buChar char="▪"/>
              <a:defRPr sz="1350" b="0" i="0">
                <a:solidFill>
                  <a:schemeClr val="dk1"/>
                </a:solidFill>
                <a:latin typeface="Libre Franklin Medium"/>
                <a:ea typeface="Libre Franklin Medium"/>
                <a:cs typeface="Libre Franklin Medium"/>
                <a:sym typeface="Libre Franklin Medium"/>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1" name="Google Shape;41;p15" descr="Picture or Chart"/>
          <p:cNvSpPr txBox="1">
            <a:spLocks noGrp="1"/>
          </p:cNvSpPr>
          <p:nvPr>
            <p:ph type="body" idx="2"/>
          </p:nvPr>
        </p:nvSpPr>
        <p:spPr>
          <a:xfrm>
            <a:off x="4765679" y="1440658"/>
            <a:ext cx="3708656" cy="2237185"/>
          </a:xfrm>
          <a:prstGeom prst="rect">
            <a:avLst/>
          </a:prstGeom>
          <a:noFill/>
          <a:ln>
            <a:noFill/>
          </a:ln>
        </p:spPr>
        <p:txBody>
          <a:bodyPr spcFirstLastPara="1" wrap="square" lIns="0" tIns="0" rIns="0" bIns="0" anchor="ctr" anchorCtr="0">
            <a:normAutofit/>
          </a:bodyPr>
          <a:lstStyle>
            <a:lvl1pPr marL="457200" lvl="0" indent="-314325" algn="ctr">
              <a:lnSpc>
                <a:spcPct val="100000"/>
              </a:lnSpc>
              <a:spcBef>
                <a:spcPts val="750"/>
              </a:spcBef>
              <a:spcAft>
                <a:spcPts val="0"/>
              </a:spcAft>
              <a:buSzPts val="1350"/>
              <a:buChar char="•"/>
              <a:defRPr b="0" i="0">
                <a:solidFill>
                  <a:schemeClr val="dk1"/>
                </a:solidFill>
                <a:latin typeface="Arial"/>
                <a:ea typeface="Arial"/>
                <a:cs typeface="Arial"/>
                <a:sym typeface="Arial"/>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228600" algn="ctr">
              <a:lnSpc>
                <a:spcPct val="100000"/>
              </a:lnSpc>
              <a:spcBef>
                <a:spcPts val="750"/>
              </a:spcBef>
              <a:spcAft>
                <a:spcPts val="0"/>
              </a:spcAft>
              <a:buSzPts val="1200"/>
              <a:buNone/>
              <a:defRPr>
                <a:solidFill>
                  <a:schemeClr val="dk1"/>
                </a:solidFill>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42" name="Google Shape;42;p15"/>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43" name="Google Shape;43;p15"/>
          <p:cNvSpPr txBox="1">
            <a:spLocks noGrp="1"/>
          </p:cNvSpPr>
          <p:nvPr>
            <p:ph type="ctrTitle"/>
          </p:nvPr>
        </p:nvSpPr>
        <p:spPr>
          <a:xfrm>
            <a:off x="683537" y="332005"/>
            <a:ext cx="7790797" cy="33239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lt2"/>
              </a:buClr>
              <a:buSzPts val="2400"/>
              <a:buFont typeface="Libre Franklin Medium"/>
              <a:buNone/>
              <a:defRPr sz="2400" b="0" i="1" cap="none">
                <a:solidFill>
                  <a:schemeClr val="lt2"/>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5"/>
          <p:cNvSpPr txBox="1">
            <a:spLocks noGrp="1"/>
          </p:cNvSpPr>
          <p:nvPr>
            <p:ph type="subTitle" idx="3"/>
          </p:nvPr>
        </p:nvSpPr>
        <p:spPr>
          <a:xfrm>
            <a:off x="683537" y="1008875"/>
            <a:ext cx="7790797" cy="253916"/>
          </a:xfrm>
          <a:prstGeom prst="rect">
            <a:avLst/>
          </a:prstGeom>
          <a:noFill/>
          <a:ln>
            <a:noFill/>
          </a:ln>
        </p:spPr>
        <p:txBody>
          <a:bodyPr spcFirstLastPara="1" wrap="square" lIns="0" tIns="0" rIns="0" bIns="0" anchor="t" anchorCtr="0">
            <a:spAutoFit/>
          </a:bodyPr>
          <a:lstStyle>
            <a:lvl1pPr lvl="0" algn="l">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a:lnSpc>
                <a:spcPct val="100000"/>
              </a:lnSpc>
              <a:spcBef>
                <a:spcPts val="750"/>
              </a:spcBef>
              <a:spcAft>
                <a:spcPts val="0"/>
              </a:spcAft>
              <a:buSzPts val="1425"/>
              <a:buNone/>
              <a:defRPr sz="1425"/>
            </a:lvl2pPr>
            <a:lvl3pPr lvl="2" algn="ctr">
              <a:lnSpc>
                <a:spcPct val="100000"/>
              </a:lnSpc>
              <a:spcBef>
                <a:spcPts val="750"/>
              </a:spcBef>
              <a:spcAft>
                <a:spcPts val="0"/>
              </a:spcAft>
              <a:buSzPts val="1350"/>
              <a:buNone/>
              <a:defRPr sz="1350"/>
            </a:lvl3pPr>
            <a:lvl4pPr lvl="3" algn="ctr">
              <a:lnSpc>
                <a:spcPct val="100000"/>
              </a:lnSpc>
              <a:spcBef>
                <a:spcPts val="750"/>
              </a:spcBef>
              <a:spcAft>
                <a:spcPts val="0"/>
              </a:spcAft>
              <a:buSzPts val="1200"/>
              <a:buNone/>
              <a:defRPr sz="1200"/>
            </a:lvl4pPr>
            <a:lvl5pPr lvl="4" algn="ctr">
              <a:lnSpc>
                <a:spcPct val="100000"/>
              </a:lnSpc>
              <a:spcBef>
                <a:spcPts val="750"/>
              </a:spcBef>
              <a:spcAft>
                <a:spcPts val="0"/>
              </a:spcAft>
              <a:buSzPts val="1200"/>
              <a:buNone/>
              <a:defRPr sz="1200"/>
            </a:lvl5pPr>
            <a:lvl6pPr lvl="5" algn="ctr">
              <a:lnSpc>
                <a:spcPct val="100000"/>
              </a:lnSpc>
              <a:spcBef>
                <a:spcPts val="750"/>
              </a:spcBef>
              <a:spcAft>
                <a:spcPts val="0"/>
              </a:spcAft>
              <a:buSzPts val="1200"/>
              <a:buNone/>
              <a:defRPr sz="1200"/>
            </a:lvl6pPr>
            <a:lvl7pPr lvl="6" algn="ctr">
              <a:lnSpc>
                <a:spcPct val="100000"/>
              </a:lnSpc>
              <a:spcBef>
                <a:spcPts val="750"/>
              </a:spcBef>
              <a:spcAft>
                <a:spcPts val="0"/>
              </a:spcAft>
              <a:buSzPts val="1200"/>
              <a:buNone/>
              <a:defRPr sz="1200"/>
            </a:lvl7pPr>
            <a:lvl8pPr lvl="7" algn="ctr">
              <a:lnSpc>
                <a:spcPct val="100000"/>
              </a:lnSpc>
              <a:spcBef>
                <a:spcPts val="750"/>
              </a:spcBef>
              <a:spcAft>
                <a:spcPts val="0"/>
              </a:spcAft>
              <a:buSzPts val="1200"/>
              <a:buNone/>
              <a:defRPr sz="1200"/>
            </a:lvl8pPr>
            <a:lvl9pPr lvl="8" algn="ctr">
              <a:lnSpc>
                <a:spcPct val="100000"/>
              </a:lnSpc>
              <a:spcBef>
                <a:spcPts val="750"/>
              </a:spcBef>
              <a:spcAft>
                <a:spcPts val="0"/>
              </a:spcAft>
              <a:buSzPts val="1200"/>
              <a:buNone/>
              <a:defRPr sz="1200"/>
            </a:lvl9pPr>
          </a:lstStyle>
          <a:p>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act Info">
  <p:cSld name="Contact Info">
    <p:bg>
      <p:bgPr>
        <a:solidFill>
          <a:schemeClr val="accent2"/>
        </a:solidFill>
        <a:effectLst/>
      </p:bgPr>
    </p:bg>
    <p:spTree>
      <p:nvGrpSpPr>
        <p:cNvPr id="1" name="Shape 45"/>
        <p:cNvGrpSpPr/>
        <p:nvPr/>
      </p:nvGrpSpPr>
      <p:grpSpPr>
        <a:xfrm>
          <a:off x="0" y="0"/>
          <a:ext cx="0" cy="0"/>
          <a:chOff x="0" y="0"/>
          <a:chExt cx="0" cy="0"/>
        </a:xfrm>
      </p:grpSpPr>
      <p:sp>
        <p:nvSpPr>
          <p:cNvPr id="46" name="Google Shape;46;p21"/>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47" name="Google Shape;47;p21"/>
          <p:cNvSpPr txBox="1">
            <a:spLocks noGrp="1"/>
          </p:cNvSpPr>
          <p:nvPr>
            <p:ph type="ctrTitle"/>
          </p:nvPr>
        </p:nvSpPr>
        <p:spPr>
          <a:xfrm>
            <a:off x="1089147" y="1168250"/>
            <a:ext cx="5500897" cy="623248"/>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4500"/>
              <a:buFont typeface="Libre Franklin Medium"/>
              <a:buNone/>
              <a:defRPr sz="4500" b="0" i="1" cap="none">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49" name="Google Shape;49;p21"/>
          <p:cNvSpPr txBox="1"/>
          <p:nvPr/>
        </p:nvSpPr>
        <p:spPr>
          <a:xfrm>
            <a:off x="1021648" y="3485758"/>
            <a:ext cx="5635893" cy="464702"/>
          </a:xfrm>
          <a:prstGeom prst="rect">
            <a:avLst/>
          </a:prstGeom>
          <a:noFill/>
          <a:ln>
            <a:noFill/>
          </a:ln>
        </p:spPr>
        <p:txBody>
          <a:bodyPr spcFirstLastPara="1" wrap="square" lIns="51425" tIns="25700" rIns="51425" bIns="25700" anchor="t" anchorCtr="0">
            <a:noAutofit/>
          </a:bodyPr>
          <a:lstStyle/>
          <a:p>
            <a:pPr marL="0" marR="0" lvl="0" indent="0" algn="l" rtl="0">
              <a:lnSpc>
                <a:spcPct val="90000"/>
              </a:lnSpc>
              <a:spcBef>
                <a:spcPts val="0"/>
              </a:spcBef>
              <a:spcAft>
                <a:spcPts val="0"/>
              </a:spcAft>
              <a:buClr>
                <a:schemeClr val="dk1"/>
              </a:buClr>
              <a:buSzPts val="900"/>
              <a:buFont typeface="Libre Franklin Medium"/>
              <a:buNone/>
            </a:pPr>
            <a:r>
              <a:rPr lang="en-US" sz="900" b="0" i="0" u="none" strike="noStrike" cap="none">
                <a:solidFill>
                  <a:schemeClr val="dk1"/>
                </a:solidFill>
                <a:latin typeface="Libre Franklin Medium"/>
                <a:ea typeface="Libre Franklin Medium"/>
                <a:cs typeface="Libre Franklin Medium"/>
                <a:sym typeface="Libre Franklin Medium"/>
              </a:rPr>
              <a:t>polytechnic.purdue.edu</a:t>
            </a:r>
            <a:endParaRPr sz="9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35"/>
              </a:spcBef>
              <a:spcAft>
                <a:spcPts val="0"/>
              </a:spcAft>
              <a:buClr>
                <a:schemeClr val="dk1"/>
              </a:buClr>
              <a:buSzPts val="675"/>
              <a:buFont typeface="Arial"/>
              <a:buNone/>
            </a:pPr>
            <a:endParaRPr sz="675"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80"/>
              </a:spcBef>
              <a:spcAft>
                <a:spcPts val="0"/>
              </a:spcAft>
              <a:buClr>
                <a:schemeClr val="dk1"/>
              </a:buClr>
              <a:buSzPts val="788"/>
              <a:buFont typeface="Libre Franklin Medium"/>
              <a:buNone/>
            </a:pPr>
            <a:r>
              <a:rPr lang="en-US" sz="788" b="0" i="0" u="none" strike="noStrike" cap="none">
                <a:solidFill>
                  <a:schemeClr val="dk1"/>
                </a:solidFill>
                <a:latin typeface="Libre Franklin Medium"/>
                <a:ea typeface="Libre Franklin Medium"/>
                <a:cs typeface="Libre Franklin Medium"/>
                <a:sym typeface="Libre Franklin Medium"/>
              </a:rPr>
              <a:t>	</a:t>
            </a:r>
            <a:r>
              <a:rPr lang="en-US" sz="900" b="0" i="0" u="none" strike="noStrike" cap="none">
                <a:solidFill>
                  <a:schemeClr val="dk1"/>
                </a:solidFill>
                <a:latin typeface="Libre Franklin Medium"/>
                <a:ea typeface="Libre Franklin Medium"/>
                <a:cs typeface="Libre Franklin Medium"/>
                <a:sym typeface="Libre Franklin Medium"/>
              </a:rPr>
              <a:t>/ 	TechPurdue</a:t>
            </a:r>
            <a:endParaRPr sz="900" b="0" i="0" u="none" strike="noStrike" cap="none">
              <a:solidFill>
                <a:schemeClr val="dk1"/>
              </a:solidFill>
              <a:latin typeface="Libre Franklin Medium"/>
              <a:ea typeface="Libre Franklin Medium"/>
              <a:cs typeface="Libre Franklin Medium"/>
              <a:sym typeface="Libre Franklin Medium"/>
            </a:endParaRPr>
          </a:p>
          <a:p>
            <a:pPr marL="0" marR="0" lvl="0" indent="0" algn="l" rtl="0">
              <a:lnSpc>
                <a:spcPct val="90000"/>
              </a:lnSpc>
              <a:spcBef>
                <a:spcPts val="158"/>
              </a:spcBef>
              <a:spcAft>
                <a:spcPts val="0"/>
              </a:spcAft>
              <a:buClr>
                <a:schemeClr val="dk1"/>
              </a:buClr>
              <a:buSzPts val="788"/>
              <a:buFont typeface="Arial"/>
              <a:buNone/>
            </a:pPr>
            <a:endParaRPr sz="788" b="0" i="0" u="none" strike="noStrike" cap="none">
              <a:solidFill>
                <a:schemeClr val="dk1"/>
              </a:solidFill>
              <a:latin typeface="Libre Franklin Medium"/>
              <a:ea typeface="Libre Franklin Medium"/>
              <a:cs typeface="Libre Franklin Medium"/>
              <a:sym typeface="Libre Franklin Medium"/>
            </a:endParaRPr>
          </a:p>
        </p:txBody>
      </p:sp>
      <p:sp>
        <p:nvSpPr>
          <p:cNvPr id="50" name="Google Shape;50;p21"/>
          <p:cNvSpPr txBox="1">
            <a:spLocks noGrp="1"/>
          </p:cNvSpPr>
          <p:nvPr>
            <p:ph type="body" idx="1"/>
          </p:nvPr>
        </p:nvSpPr>
        <p:spPr>
          <a:xfrm>
            <a:off x="1086285" y="2224892"/>
            <a:ext cx="5321808"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51" name="Google Shape;51;p21"/>
          <p:cNvSpPr txBox="1">
            <a:spLocks noGrp="1"/>
          </p:cNvSpPr>
          <p:nvPr>
            <p:ph type="body" idx="2"/>
          </p:nvPr>
        </p:nvSpPr>
        <p:spPr>
          <a:xfrm>
            <a:off x="1086285" y="2476211"/>
            <a:ext cx="5321808"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52" name="Google Shape;52;p21"/>
          <p:cNvSpPr txBox="1">
            <a:spLocks noGrp="1"/>
          </p:cNvSpPr>
          <p:nvPr>
            <p:ph type="body" idx="3"/>
          </p:nvPr>
        </p:nvSpPr>
        <p:spPr>
          <a:xfrm>
            <a:off x="1086285" y="2640975"/>
            <a:ext cx="5321808"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sp>
        <p:nvSpPr>
          <p:cNvPr id="53" name="Google Shape;53;p21"/>
          <p:cNvSpPr txBox="1">
            <a:spLocks noGrp="1"/>
          </p:cNvSpPr>
          <p:nvPr>
            <p:ph type="body" idx="4"/>
          </p:nvPr>
        </p:nvSpPr>
        <p:spPr>
          <a:xfrm>
            <a:off x="1086285" y="2821412"/>
            <a:ext cx="5321808" cy="253746"/>
          </a:xfrm>
          <a:prstGeom prst="rect">
            <a:avLst/>
          </a:prstGeom>
          <a:noFill/>
          <a:ln>
            <a:noFill/>
          </a:ln>
        </p:spPr>
        <p:txBody>
          <a:bodyPr spcFirstLastPara="1" wrap="square" lIns="0" tIns="0" rIns="0" bIns="0" anchor="t" anchorCtr="0">
            <a:normAutofit/>
          </a:bodyPr>
          <a:lstStyle>
            <a:lvl1pPr marL="457200" lvl="0" indent="-228600" algn="l">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a:lnSpc>
                <a:spcPct val="100000"/>
              </a:lnSpc>
              <a:spcBef>
                <a:spcPts val="750"/>
              </a:spcBef>
              <a:spcAft>
                <a:spcPts val="0"/>
              </a:spcAft>
              <a:buSzPts val="1800"/>
              <a:buChar char="•"/>
              <a:defRPr/>
            </a:lvl2pPr>
            <a:lvl3pPr marL="1371600" lvl="2" indent="-342900" algn="l">
              <a:lnSpc>
                <a:spcPct val="100000"/>
              </a:lnSpc>
              <a:spcBef>
                <a:spcPts val="750"/>
              </a:spcBef>
              <a:spcAft>
                <a:spcPts val="0"/>
              </a:spcAft>
              <a:buSzPts val="1800"/>
              <a:buChar char="•"/>
              <a:defRPr/>
            </a:lvl3pPr>
            <a:lvl4pPr marL="1828800" lvl="3" indent="-342900" algn="l">
              <a:lnSpc>
                <a:spcPct val="100000"/>
              </a:lnSpc>
              <a:spcBef>
                <a:spcPts val="750"/>
              </a:spcBef>
              <a:spcAft>
                <a:spcPts val="0"/>
              </a:spcAft>
              <a:buSzPts val="1800"/>
              <a:buChar char="•"/>
              <a:defRPr/>
            </a:lvl4pPr>
            <a:lvl5pPr marL="2286000" lvl="4" indent="-342900" algn="l">
              <a:lnSpc>
                <a:spcPct val="100000"/>
              </a:lnSpc>
              <a:spcBef>
                <a:spcPts val="750"/>
              </a:spcBef>
              <a:spcAft>
                <a:spcPts val="0"/>
              </a:spcAft>
              <a:buSzPts val="1800"/>
              <a:buChar char="•"/>
              <a:defRPr/>
            </a:lvl5pPr>
            <a:lvl6pPr marL="2743200" lvl="5" indent="-342900" algn="l">
              <a:lnSpc>
                <a:spcPct val="100000"/>
              </a:lnSpc>
              <a:spcBef>
                <a:spcPts val="750"/>
              </a:spcBef>
              <a:spcAft>
                <a:spcPts val="0"/>
              </a:spcAft>
              <a:buSzPts val="1800"/>
              <a:buChar char="•"/>
              <a:defRPr/>
            </a:lvl6pPr>
            <a:lvl7pPr marL="3200400" lvl="6" indent="-342900" algn="l">
              <a:lnSpc>
                <a:spcPct val="100000"/>
              </a:lnSpc>
              <a:spcBef>
                <a:spcPts val="750"/>
              </a:spcBef>
              <a:spcAft>
                <a:spcPts val="0"/>
              </a:spcAft>
              <a:buSzPts val="1800"/>
              <a:buChar char="•"/>
              <a:defRPr/>
            </a:lvl7pPr>
            <a:lvl8pPr marL="3657600" lvl="7" indent="-342900" algn="l">
              <a:lnSpc>
                <a:spcPct val="100000"/>
              </a:lnSpc>
              <a:spcBef>
                <a:spcPts val="750"/>
              </a:spcBef>
              <a:spcAft>
                <a:spcPts val="0"/>
              </a:spcAft>
              <a:buSzPts val="1800"/>
              <a:buChar char="•"/>
              <a:defRPr/>
            </a:lvl8pPr>
            <a:lvl9pPr marL="4114800" lvl="8" indent="-342900" algn="l">
              <a:lnSpc>
                <a:spcPct val="100000"/>
              </a:lnSpc>
              <a:spcBef>
                <a:spcPts val="750"/>
              </a:spcBef>
              <a:spcAft>
                <a:spcPts val="0"/>
              </a:spcAft>
              <a:buSzPts val="1800"/>
              <a:buChar char="•"/>
              <a:defRPr/>
            </a:lvl9pPr>
          </a:lstStyle>
          <a:p>
            <a:endParaRPr/>
          </a:p>
        </p:txBody>
      </p:sp>
      <p:pic>
        <p:nvPicPr>
          <p:cNvPr id="54" name="Google Shape;54;p21"/>
          <p:cNvPicPr preferRelativeResize="0"/>
          <p:nvPr/>
        </p:nvPicPr>
        <p:blipFill rotWithShape="1">
          <a:blip r:embed="rId2">
            <a:alphaModFix/>
          </a:blip>
          <a:srcRect/>
          <a:stretch/>
        </p:blipFill>
        <p:spPr>
          <a:xfrm>
            <a:off x="410543" y="4629887"/>
            <a:ext cx="2500146" cy="264721"/>
          </a:xfrm>
          <a:prstGeom prst="rect">
            <a:avLst/>
          </a:prstGeom>
          <a:noFill/>
          <a:ln>
            <a:noFill/>
          </a:ln>
        </p:spPr>
      </p:pic>
      <p:pic>
        <p:nvPicPr>
          <p:cNvPr id="55" name="Google Shape;55;p21"/>
          <p:cNvPicPr preferRelativeResize="0"/>
          <p:nvPr/>
        </p:nvPicPr>
        <p:blipFill rotWithShape="1">
          <a:blip r:embed="rId3">
            <a:alphaModFix/>
          </a:blip>
          <a:srcRect/>
          <a:stretch/>
        </p:blipFill>
        <p:spPr>
          <a:xfrm>
            <a:off x="1072704" y="3755185"/>
            <a:ext cx="944124" cy="164764"/>
          </a:xfrm>
          <a:prstGeom prst="rect">
            <a:avLst/>
          </a:prstGeom>
          <a:noFill/>
          <a:ln>
            <a:noFill/>
          </a:ln>
        </p:spPr>
      </p:pic>
      <p:pic>
        <p:nvPicPr>
          <p:cNvPr id="56" name="Google Shape;56;p21"/>
          <p:cNvPicPr preferRelativeResize="0"/>
          <p:nvPr/>
        </p:nvPicPr>
        <p:blipFill rotWithShape="1">
          <a:blip r:embed="rId4">
            <a:alphaModFix/>
          </a:blip>
          <a:srcRect/>
          <a:stretch/>
        </p:blipFill>
        <p:spPr>
          <a:xfrm>
            <a:off x="7807272" y="0"/>
            <a:ext cx="1336728" cy="5155949"/>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Slide (Picture)">
  <p:cSld name="Content Slide (Picture)">
    <p:bg>
      <p:bgPr>
        <a:solidFill>
          <a:schemeClr val="accent2"/>
        </a:solidFill>
        <a:effectLst/>
      </p:bgPr>
    </p:bg>
    <p:spTree>
      <p:nvGrpSpPr>
        <p:cNvPr id="1" name="Shape 57"/>
        <p:cNvGrpSpPr/>
        <p:nvPr/>
      </p:nvGrpSpPr>
      <p:grpSpPr>
        <a:xfrm>
          <a:off x="0" y="0"/>
          <a:ext cx="0" cy="0"/>
          <a:chOff x="0" y="0"/>
          <a:chExt cx="0" cy="0"/>
        </a:xfrm>
      </p:grpSpPr>
      <p:sp>
        <p:nvSpPr>
          <p:cNvPr id="58" name="Google Shape;58;p17" descr="Description of Picture"/>
          <p:cNvSpPr>
            <a:spLocks noGrp="1"/>
          </p:cNvSpPr>
          <p:nvPr>
            <p:ph type="pic" idx="2"/>
          </p:nvPr>
        </p:nvSpPr>
        <p:spPr>
          <a:xfrm>
            <a:off x="565518" y="683536"/>
            <a:ext cx="8012640" cy="3435498"/>
          </a:xfrm>
          <a:prstGeom prst="rect">
            <a:avLst/>
          </a:prstGeom>
          <a:noFill/>
          <a:ln>
            <a:noFill/>
          </a:ln>
        </p:spPr>
      </p:sp>
      <p:sp>
        <p:nvSpPr>
          <p:cNvPr id="59" name="Google Shape;59;p17"/>
          <p:cNvSpPr txBox="1">
            <a:spLocks noGrp="1"/>
          </p:cNvSpPr>
          <p:nvPr>
            <p:ph type="ctrTitle"/>
          </p:nvPr>
        </p:nvSpPr>
        <p:spPr>
          <a:xfrm>
            <a:off x="565518" y="228601"/>
            <a:ext cx="2879168" cy="373949"/>
          </a:xfrm>
          <a:prstGeom prst="rect">
            <a:avLst/>
          </a:prstGeom>
          <a:noFill/>
          <a:ln>
            <a:noFill/>
          </a:ln>
        </p:spPr>
        <p:txBody>
          <a:bodyPr spcFirstLastPara="1" wrap="square" lIns="0" tIns="0" rIns="0" bIns="0" anchor="t" anchorCtr="0">
            <a:spAutoFit/>
          </a:bodyPr>
          <a:lstStyle>
            <a:lvl1pPr lvl="0" algn="l">
              <a:lnSpc>
                <a:spcPct val="90000"/>
              </a:lnSpc>
              <a:spcBef>
                <a:spcPts val="0"/>
              </a:spcBef>
              <a:spcAft>
                <a:spcPts val="0"/>
              </a:spcAft>
              <a:buClr>
                <a:schemeClr val="dk1"/>
              </a:buClr>
              <a:buSzPts val="1350"/>
              <a:buFont typeface="Libre Franklin Medium"/>
              <a:buNone/>
              <a:defRPr sz="1350" b="0" i="0" cap="none">
                <a:solidFill>
                  <a:schemeClr val="dk1"/>
                </a:solidFill>
                <a:latin typeface="Libre Franklin Medium"/>
                <a:ea typeface="Libre Franklin Medium"/>
                <a:cs typeface="Libre Franklin Medium"/>
                <a:sym typeface="Libre Franklin Medium"/>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0" name="Google Shape;60;p17"/>
          <p:cNvCxnSpPr/>
          <p:nvPr/>
        </p:nvCxnSpPr>
        <p:spPr>
          <a:xfrm>
            <a:off x="429840" y="228601"/>
            <a:ext cx="0" cy="3890433"/>
          </a:xfrm>
          <a:prstGeom prst="straightConnector1">
            <a:avLst/>
          </a:prstGeom>
          <a:noFill/>
          <a:ln w="12700" cap="flat" cmpd="sng">
            <a:solidFill>
              <a:schemeClr val="lt1"/>
            </a:solidFill>
            <a:prstDash val="solid"/>
            <a:round/>
            <a:headEnd type="none" w="sm" len="sm"/>
            <a:tailEnd type="none" w="sm" len="sm"/>
          </a:ln>
        </p:spPr>
      </p:cxnSp>
      <p:cxnSp>
        <p:nvCxnSpPr>
          <p:cNvPr id="61" name="Google Shape;61;p17"/>
          <p:cNvCxnSpPr/>
          <p:nvPr/>
        </p:nvCxnSpPr>
        <p:spPr>
          <a:xfrm>
            <a:off x="3491931" y="239099"/>
            <a:ext cx="0" cy="982625"/>
          </a:xfrm>
          <a:prstGeom prst="straightConnector1">
            <a:avLst/>
          </a:prstGeom>
          <a:noFill/>
          <a:ln w="12700" cap="flat" cmpd="sng">
            <a:solidFill>
              <a:schemeClr val="lt1"/>
            </a:solidFill>
            <a:prstDash val="solid"/>
            <a:round/>
            <a:headEnd type="none" w="sm" len="sm"/>
            <a:tailEnd type="none" w="sm" len="sm"/>
          </a:ln>
        </p:spPr>
      </p:cxnSp>
      <p:sp>
        <p:nvSpPr>
          <p:cNvPr id="62" name="Google Shape;62;p17"/>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63" name="Google Shape;63;p17"/>
          <p:cNvPicPr preferRelativeResize="0"/>
          <p:nvPr/>
        </p:nvPicPr>
        <p:blipFill rotWithShape="1">
          <a:blip r:embed="rId2">
            <a:alphaModFix/>
          </a:blip>
          <a:srcRect/>
          <a:stretch/>
        </p:blipFill>
        <p:spPr>
          <a:xfrm>
            <a:off x="7810500" y="0"/>
            <a:ext cx="13335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264">
          <p15:clr>
            <a:srgbClr val="FBAE40"/>
          </p15:clr>
        </p15:guide>
        <p15:guide id="8" orient="horz" pos="144">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Presentation Title">
  <p:cSld name="Presentation Title">
    <p:bg>
      <p:bgPr>
        <a:solidFill>
          <a:schemeClr val="accent2"/>
        </a:solidFill>
        <a:effectLst/>
      </p:bgPr>
    </p:bg>
    <p:spTree>
      <p:nvGrpSpPr>
        <p:cNvPr id="1" name="Shape 69"/>
        <p:cNvGrpSpPr/>
        <p:nvPr/>
      </p:nvGrpSpPr>
      <p:grpSpPr>
        <a:xfrm>
          <a:off x="0" y="0"/>
          <a:ext cx="0" cy="0"/>
          <a:chOff x="0" y="0"/>
          <a:chExt cx="0" cy="0"/>
        </a:xfrm>
      </p:grpSpPr>
      <p:sp>
        <p:nvSpPr>
          <p:cNvPr id="70" name="Google Shape;70;g1b65f133e46_1_101"/>
          <p:cNvSpPr/>
          <p:nvPr/>
        </p:nvSpPr>
        <p:spPr>
          <a:xfrm>
            <a:off x="0" y="0"/>
            <a:ext cx="9144000" cy="5143500"/>
          </a:xfrm>
          <a:prstGeom prst="rect">
            <a:avLst/>
          </a:prstGeom>
          <a:solidFill>
            <a:schemeClr val="lt2"/>
          </a:solidFill>
          <a:ln w="12700" cap="flat" cmpd="sng">
            <a:solidFill>
              <a:schemeClr val="lt2"/>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71" name="Google Shape;71;g1b65f133e46_1_101"/>
          <p:cNvSpPr txBox="1">
            <a:spLocks noGrp="1"/>
          </p:cNvSpPr>
          <p:nvPr>
            <p:ph type="ctrTitle"/>
          </p:nvPr>
        </p:nvSpPr>
        <p:spPr>
          <a:xfrm>
            <a:off x="1116119" y="1219683"/>
            <a:ext cx="7023000" cy="554100"/>
          </a:xfrm>
          <a:prstGeom prst="rect">
            <a:avLst/>
          </a:prstGeom>
          <a:noFill/>
          <a:ln>
            <a:noFill/>
          </a:ln>
        </p:spPr>
        <p:txBody>
          <a:bodyPr spcFirstLastPara="1" wrap="square" lIns="0" tIns="0" rIns="0" bIns="0" anchor="t" anchorCtr="0">
            <a:spAutoFit/>
          </a:bodyPr>
          <a:lstStyle>
            <a:lvl1pPr lvl="0" algn="l" rtl="0">
              <a:lnSpc>
                <a:spcPct val="80000"/>
              </a:lnSpc>
              <a:spcBef>
                <a:spcPts val="0"/>
              </a:spcBef>
              <a:spcAft>
                <a:spcPts val="0"/>
              </a:spcAft>
              <a:buClr>
                <a:schemeClr val="dk1"/>
              </a:buClr>
              <a:buSzPts val="4500"/>
              <a:buFont typeface="Libre Franklin Medium"/>
              <a:buNone/>
              <a:defRPr sz="4500" b="0" i="1" cap="none">
                <a:solidFill>
                  <a:schemeClr val="dk1"/>
                </a:solidFill>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2" name="Google Shape;72;g1b65f133e46_1_101"/>
          <p:cNvSpPr txBox="1">
            <a:spLocks noGrp="1"/>
          </p:cNvSpPr>
          <p:nvPr>
            <p:ph type="subTitle" idx="1"/>
          </p:nvPr>
        </p:nvSpPr>
        <p:spPr>
          <a:xfrm>
            <a:off x="1116115" y="2571751"/>
            <a:ext cx="70230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73" name="Google Shape;73;g1b65f133e46_1_101"/>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
        <p:nvSpPr>
          <p:cNvPr id="74" name="Google Shape;74;g1b65f133e46_1_101"/>
          <p:cNvSpPr txBox="1">
            <a:spLocks noGrp="1"/>
          </p:cNvSpPr>
          <p:nvPr>
            <p:ph type="body" idx="2"/>
          </p:nvPr>
        </p:nvSpPr>
        <p:spPr>
          <a:xfrm>
            <a:off x="1116114" y="2928461"/>
            <a:ext cx="70230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75" name="Google Shape;75;g1b65f133e46_1_101"/>
          <p:cNvSpPr txBox="1">
            <a:spLocks noGrp="1"/>
          </p:cNvSpPr>
          <p:nvPr>
            <p:ph type="body" idx="3"/>
          </p:nvPr>
        </p:nvSpPr>
        <p:spPr>
          <a:xfrm>
            <a:off x="1116115" y="3179780"/>
            <a:ext cx="7023000" cy="253800"/>
          </a:xfrm>
          <a:prstGeom prst="rect">
            <a:avLst/>
          </a:prstGeom>
          <a:noFill/>
          <a:ln>
            <a:noFill/>
          </a:ln>
        </p:spPr>
        <p:txBody>
          <a:bodyPr spcFirstLastPara="1" wrap="square" lIns="0" tIns="0" rIns="0" bIns="0" anchor="t" anchorCtr="0">
            <a:normAutofit/>
          </a:bodyPr>
          <a:lstStyle>
            <a:lvl1pPr marL="457200" lvl="0" indent="-228600" algn="l" rtl="0">
              <a:lnSpc>
                <a:spcPct val="100000"/>
              </a:lnSpc>
              <a:spcBef>
                <a:spcPts val="750"/>
              </a:spcBef>
              <a:spcAft>
                <a:spcPts val="0"/>
              </a:spcAft>
              <a:buSzPts val="1050"/>
              <a:buNone/>
              <a:defRPr sz="1050" b="1" i="0">
                <a:solidFill>
                  <a:schemeClr val="dk2"/>
                </a:solidFill>
                <a:latin typeface="Libre Franklin"/>
                <a:ea typeface="Libre Franklin"/>
                <a:cs typeface="Libre Franklin"/>
                <a:sym typeface="Libre Franklin"/>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pic>
        <p:nvPicPr>
          <p:cNvPr id="76" name="Google Shape;76;g1b65f133e46_1_101"/>
          <p:cNvPicPr preferRelativeResize="0"/>
          <p:nvPr/>
        </p:nvPicPr>
        <p:blipFill rotWithShape="1">
          <a:blip r:embed="rId2">
            <a:alphaModFix/>
          </a:blip>
          <a:srcRect/>
          <a:stretch/>
        </p:blipFill>
        <p:spPr>
          <a:xfrm>
            <a:off x="410543" y="4629887"/>
            <a:ext cx="2500144" cy="264721"/>
          </a:xfrm>
          <a:prstGeom prst="rect">
            <a:avLst/>
          </a:prstGeom>
          <a:noFill/>
          <a:ln>
            <a:noFill/>
          </a:ln>
        </p:spPr>
      </p:pic>
      <p:pic>
        <p:nvPicPr>
          <p:cNvPr id="77" name="Google Shape;77;g1b65f133e46_1_101"/>
          <p:cNvPicPr preferRelativeResize="0"/>
          <p:nvPr/>
        </p:nvPicPr>
        <p:blipFill rotWithShape="1">
          <a:blip r:embed="rId3">
            <a:alphaModFix/>
          </a:blip>
          <a:srcRect/>
          <a:stretch/>
        </p:blipFill>
        <p:spPr>
          <a:xfrm>
            <a:off x="7807272" y="0"/>
            <a:ext cx="1336728" cy="5155947"/>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pos="696">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Slide">
  <p:cSld name="Content Slide">
    <p:bg>
      <p:bgPr>
        <a:solidFill>
          <a:schemeClr val="accent2"/>
        </a:solidFill>
        <a:effectLst/>
      </p:bgPr>
    </p:bg>
    <p:spTree>
      <p:nvGrpSpPr>
        <p:cNvPr id="1" name="Shape 78"/>
        <p:cNvGrpSpPr/>
        <p:nvPr/>
      </p:nvGrpSpPr>
      <p:grpSpPr>
        <a:xfrm>
          <a:off x="0" y="0"/>
          <a:ext cx="0" cy="0"/>
          <a:chOff x="0" y="0"/>
          <a:chExt cx="0" cy="0"/>
        </a:xfrm>
      </p:grpSpPr>
      <p:pic>
        <p:nvPicPr>
          <p:cNvPr id="79" name="Google Shape;79;g1b65f133e46_1_110"/>
          <p:cNvPicPr preferRelativeResize="0"/>
          <p:nvPr/>
        </p:nvPicPr>
        <p:blipFill rotWithShape="1">
          <a:blip r:embed="rId2">
            <a:alphaModFix/>
          </a:blip>
          <a:srcRect/>
          <a:stretch/>
        </p:blipFill>
        <p:spPr>
          <a:xfrm>
            <a:off x="5257" y="0"/>
            <a:ext cx="8636000" cy="685800"/>
          </a:xfrm>
          <a:prstGeom prst="rect">
            <a:avLst/>
          </a:prstGeom>
          <a:noFill/>
          <a:ln>
            <a:noFill/>
          </a:ln>
        </p:spPr>
      </p:pic>
      <p:sp>
        <p:nvSpPr>
          <p:cNvPr id="80" name="Google Shape;80;g1b65f133e46_1_11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lvl1pPr lvl="0" algn="l" rtl="0">
              <a:lnSpc>
                <a:spcPct val="90000"/>
              </a:lnSpc>
              <a:spcBef>
                <a:spcPts val="0"/>
              </a:spcBef>
              <a:spcAft>
                <a:spcPts val="0"/>
              </a:spcAft>
              <a:buClr>
                <a:schemeClr val="lt2"/>
              </a:buClr>
              <a:buSzPts val="2400"/>
              <a:buFont typeface="Libre Franklin Medium"/>
              <a:buNone/>
              <a:defRPr sz="2400" b="0" i="1" cap="none">
                <a:solidFill>
                  <a:schemeClr val="lt2"/>
                </a:solidFill>
                <a:latin typeface="Libre Franklin Medium"/>
                <a:ea typeface="Libre Franklin Medium"/>
                <a:cs typeface="Libre Franklin Medium"/>
                <a:sym typeface="Libre Franklin Medium"/>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1" name="Google Shape;81;g1b65f133e46_1_110"/>
          <p:cNvSpPr txBox="1">
            <a:spLocks noGrp="1"/>
          </p:cNvSpPr>
          <p:nvPr>
            <p:ph type="subTitle" idx="1"/>
          </p:nvPr>
        </p:nvSpPr>
        <p:spPr>
          <a:xfrm>
            <a:off x="683537" y="1008875"/>
            <a:ext cx="7790700" cy="253800"/>
          </a:xfrm>
          <a:prstGeom prst="rect">
            <a:avLst/>
          </a:prstGeom>
          <a:noFill/>
          <a:ln>
            <a:noFill/>
          </a:ln>
        </p:spPr>
        <p:txBody>
          <a:bodyPr spcFirstLastPara="1" wrap="square" lIns="0" tIns="0" rIns="0" bIns="0" anchor="t" anchorCtr="0">
            <a:spAutoFit/>
          </a:bodyPr>
          <a:lstStyle>
            <a:lvl1pPr lvl="0" algn="l" rtl="0">
              <a:lnSpc>
                <a:spcPct val="100000"/>
              </a:lnSpc>
              <a:spcBef>
                <a:spcPts val="750"/>
              </a:spcBef>
              <a:spcAft>
                <a:spcPts val="0"/>
              </a:spcAft>
              <a:buSzPts val="1650"/>
              <a:buNone/>
              <a:defRPr sz="1650" b="1" i="0">
                <a:solidFill>
                  <a:schemeClr val="dk2"/>
                </a:solidFill>
                <a:latin typeface="Libre Franklin"/>
                <a:ea typeface="Libre Franklin"/>
                <a:cs typeface="Libre Franklin"/>
                <a:sym typeface="Libre Franklin"/>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82" name="Google Shape;82;g1b65f133e46_1_110"/>
          <p:cNvSpPr txBox="1">
            <a:spLocks noGrp="1"/>
          </p:cNvSpPr>
          <p:nvPr>
            <p:ph type="body" idx="2"/>
          </p:nvPr>
        </p:nvSpPr>
        <p:spPr>
          <a:xfrm>
            <a:off x="905346" y="1471906"/>
            <a:ext cx="7569000" cy="2558700"/>
          </a:xfrm>
          <a:prstGeom prst="rect">
            <a:avLst/>
          </a:prstGeom>
          <a:noFill/>
          <a:ln>
            <a:noFill/>
          </a:ln>
        </p:spPr>
        <p:txBody>
          <a:bodyPr spcFirstLastPara="1" wrap="square" lIns="0" tIns="0" rIns="0" bIns="0" anchor="t" anchorCtr="0">
            <a:normAutofit/>
          </a:bodyPr>
          <a:lstStyle>
            <a:lvl1pPr marL="457200" marR="0" lvl="0" indent="-314325" algn="l" rtl="0">
              <a:lnSpc>
                <a:spcPct val="100000"/>
              </a:lnSpc>
              <a:spcBef>
                <a:spcPts val="0"/>
              </a:spcBef>
              <a:spcAft>
                <a:spcPts val="0"/>
              </a:spcAft>
              <a:buClr>
                <a:schemeClr val="dk1"/>
              </a:buClr>
              <a:buSzPts val="1350"/>
              <a:buFont typeface="Noto Sans Symbols"/>
              <a:buChar char="▪"/>
              <a:defRPr sz="1350" b="0" i="0">
                <a:solidFill>
                  <a:schemeClr val="dk1"/>
                </a:solidFill>
                <a:latin typeface="Libre Franklin Medium"/>
                <a:ea typeface="Libre Franklin Medium"/>
                <a:cs typeface="Libre Franklin Medium"/>
                <a:sym typeface="Libre Franklin Medium"/>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83" name="Google Shape;83;g1b65f133e46_1_11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dk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24">
          <p15:clr>
            <a:srgbClr val="FBAE40"/>
          </p15:clr>
        </p15:guide>
        <p15:guide id="7" pos="984">
          <p15:clr>
            <a:srgbClr val="FBAE40"/>
          </p15:clr>
        </p15:guide>
        <p15:guide id="8" pos="696">
          <p15:clr>
            <a:srgbClr val="FBAE40"/>
          </p15:clr>
        </p15:guide>
        <p15:guide id="9" pos="1152">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ontent Slide (Fact/Highlight)">
  <p:cSld name="Content Slide (Fact/Highlight)">
    <p:bg>
      <p:bgPr>
        <a:solidFill>
          <a:schemeClr val="accent2"/>
        </a:solidFill>
        <a:effectLst/>
      </p:bgPr>
    </p:bg>
    <p:spTree>
      <p:nvGrpSpPr>
        <p:cNvPr id="1" name="Shape 84"/>
        <p:cNvGrpSpPr/>
        <p:nvPr/>
      </p:nvGrpSpPr>
      <p:grpSpPr>
        <a:xfrm>
          <a:off x="0" y="0"/>
          <a:ext cx="0" cy="0"/>
          <a:chOff x="0" y="0"/>
          <a:chExt cx="0" cy="0"/>
        </a:xfrm>
      </p:grpSpPr>
      <p:sp>
        <p:nvSpPr>
          <p:cNvPr id="85" name="Google Shape;85;g1b65f133e46_1_116"/>
          <p:cNvSpPr/>
          <p:nvPr/>
        </p:nvSpPr>
        <p:spPr>
          <a:xfrm>
            <a:off x="3" y="1"/>
            <a:ext cx="9144000" cy="51393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86" name="Google Shape;86;g1b65f133e46_1_116"/>
          <p:cNvSpPr txBox="1">
            <a:spLocks noGrp="1"/>
          </p:cNvSpPr>
          <p:nvPr>
            <p:ph type="ctrTitle"/>
          </p:nvPr>
        </p:nvSpPr>
        <p:spPr>
          <a:xfrm>
            <a:off x="2170159" y="1099926"/>
            <a:ext cx="4814400" cy="893400"/>
          </a:xfrm>
          <a:prstGeom prst="rect">
            <a:avLst/>
          </a:prstGeom>
          <a:noFill/>
          <a:ln>
            <a:noFill/>
          </a:ln>
        </p:spPr>
        <p:txBody>
          <a:bodyPr spcFirstLastPara="1" wrap="square" lIns="0" tIns="0" rIns="0" bIns="0" anchor="t" anchorCtr="0">
            <a:spAutoFit/>
          </a:bodyPr>
          <a:lstStyle>
            <a:lvl1pPr lvl="0" algn="ctr" rtl="0">
              <a:lnSpc>
                <a:spcPct val="90000"/>
              </a:lnSpc>
              <a:spcBef>
                <a:spcPts val="0"/>
              </a:spcBef>
              <a:spcAft>
                <a:spcPts val="0"/>
              </a:spcAft>
              <a:buClr>
                <a:schemeClr val="dk2"/>
              </a:buClr>
              <a:buSzPts val="6450"/>
              <a:buFont typeface="Impact"/>
              <a:buNone/>
              <a:defRPr sz="6450" b="0" i="0" cap="none">
                <a:solidFill>
                  <a:schemeClr val="dk2"/>
                </a:solidFill>
                <a:latin typeface="Impact"/>
                <a:ea typeface="Impact"/>
                <a:cs typeface="Impact"/>
                <a:sym typeface="Impact"/>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7" name="Google Shape;87;g1b65f133e46_1_116"/>
          <p:cNvSpPr/>
          <p:nvPr/>
        </p:nvSpPr>
        <p:spPr>
          <a:xfrm>
            <a:off x="1986208" y="2058317"/>
            <a:ext cx="5179200" cy="330600"/>
          </a:xfrm>
          <a:prstGeom prst="rect">
            <a:avLst/>
          </a:prstGeom>
          <a:solidFill>
            <a:schemeClr val="dk1"/>
          </a:solidFill>
          <a:ln w="12700" cap="flat" cmpd="sng">
            <a:solidFill>
              <a:schemeClr val="dk1"/>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350"/>
              <a:buFont typeface="Arial"/>
              <a:buNone/>
            </a:pPr>
            <a:endParaRPr sz="1350" b="0" i="0" u="none" strike="noStrike" cap="none">
              <a:solidFill>
                <a:schemeClr val="lt1"/>
              </a:solidFill>
              <a:latin typeface="Libre Franklin"/>
              <a:ea typeface="Libre Franklin"/>
              <a:cs typeface="Libre Franklin"/>
              <a:sym typeface="Libre Franklin"/>
            </a:endParaRPr>
          </a:p>
        </p:txBody>
      </p:sp>
      <p:sp>
        <p:nvSpPr>
          <p:cNvPr id="88" name="Google Shape;88;g1b65f133e46_1_116"/>
          <p:cNvSpPr txBox="1">
            <a:spLocks noGrp="1"/>
          </p:cNvSpPr>
          <p:nvPr>
            <p:ph type="subTitle" idx="1"/>
          </p:nvPr>
        </p:nvSpPr>
        <p:spPr>
          <a:xfrm>
            <a:off x="1986203" y="2108272"/>
            <a:ext cx="5171700" cy="230700"/>
          </a:xfrm>
          <a:prstGeom prst="rect">
            <a:avLst/>
          </a:prstGeom>
          <a:noFill/>
          <a:ln>
            <a:noFill/>
          </a:ln>
        </p:spPr>
        <p:txBody>
          <a:bodyPr spcFirstLastPara="1" wrap="square" lIns="0" tIns="0" rIns="0" bIns="0" anchor="t" anchorCtr="0">
            <a:spAutoFit/>
          </a:bodyPr>
          <a:lstStyle>
            <a:lvl1pPr lvl="0" algn="ctr" rtl="0">
              <a:lnSpc>
                <a:spcPct val="100000"/>
              </a:lnSpc>
              <a:spcBef>
                <a:spcPts val="750"/>
              </a:spcBef>
              <a:spcAft>
                <a:spcPts val="0"/>
              </a:spcAft>
              <a:buSzPts val="1500"/>
              <a:buNone/>
              <a:defRPr sz="1500" b="1" i="0">
                <a:solidFill>
                  <a:srgbClr val="FFFFFF"/>
                </a:solidFill>
                <a:latin typeface="Impact"/>
                <a:ea typeface="Impact"/>
                <a:cs typeface="Impact"/>
                <a:sym typeface="Impact"/>
              </a:defRPr>
            </a:lvl1pPr>
            <a:lvl2pPr lvl="1" algn="ctr" rtl="0">
              <a:lnSpc>
                <a:spcPct val="100000"/>
              </a:lnSpc>
              <a:spcBef>
                <a:spcPts val="750"/>
              </a:spcBef>
              <a:spcAft>
                <a:spcPts val="0"/>
              </a:spcAft>
              <a:buSzPts val="1425"/>
              <a:buNone/>
              <a:defRPr sz="1425"/>
            </a:lvl2pPr>
            <a:lvl3pPr lvl="2" algn="ctr" rtl="0">
              <a:lnSpc>
                <a:spcPct val="100000"/>
              </a:lnSpc>
              <a:spcBef>
                <a:spcPts val="750"/>
              </a:spcBef>
              <a:spcAft>
                <a:spcPts val="0"/>
              </a:spcAft>
              <a:buSzPts val="1350"/>
              <a:buNone/>
              <a:defRPr sz="1350"/>
            </a:lvl3pPr>
            <a:lvl4pPr lvl="3" algn="ctr" rtl="0">
              <a:lnSpc>
                <a:spcPct val="100000"/>
              </a:lnSpc>
              <a:spcBef>
                <a:spcPts val="750"/>
              </a:spcBef>
              <a:spcAft>
                <a:spcPts val="0"/>
              </a:spcAft>
              <a:buSzPts val="1200"/>
              <a:buNone/>
              <a:defRPr sz="1200"/>
            </a:lvl4pPr>
            <a:lvl5pPr lvl="4" algn="ctr" rtl="0">
              <a:lnSpc>
                <a:spcPct val="100000"/>
              </a:lnSpc>
              <a:spcBef>
                <a:spcPts val="750"/>
              </a:spcBef>
              <a:spcAft>
                <a:spcPts val="0"/>
              </a:spcAft>
              <a:buSzPts val="1200"/>
              <a:buNone/>
              <a:defRPr sz="1200"/>
            </a:lvl5pPr>
            <a:lvl6pPr lvl="5" algn="ctr" rtl="0">
              <a:lnSpc>
                <a:spcPct val="100000"/>
              </a:lnSpc>
              <a:spcBef>
                <a:spcPts val="750"/>
              </a:spcBef>
              <a:spcAft>
                <a:spcPts val="0"/>
              </a:spcAft>
              <a:buSzPts val="1200"/>
              <a:buNone/>
              <a:defRPr sz="1200"/>
            </a:lvl6pPr>
            <a:lvl7pPr lvl="6" algn="ctr" rtl="0">
              <a:lnSpc>
                <a:spcPct val="100000"/>
              </a:lnSpc>
              <a:spcBef>
                <a:spcPts val="750"/>
              </a:spcBef>
              <a:spcAft>
                <a:spcPts val="0"/>
              </a:spcAft>
              <a:buSzPts val="1200"/>
              <a:buNone/>
              <a:defRPr sz="1200"/>
            </a:lvl7pPr>
            <a:lvl8pPr lvl="7" algn="ctr" rtl="0">
              <a:lnSpc>
                <a:spcPct val="100000"/>
              </a:lnSpc>
              <a:spcBef>
                <a:spcPts val="750"/>
              </a:spcBef>
              <a:spcAft>
                <a:spcPts val="0"/>
              </a:spcAft>
              <a:buSzPts val="1200"/>
              <a:buNone/>
              <a:defRPr sz="1200"/>
            </a:lvl8pPr>
            <a:lvl9pPr lvl="8" algn="ctr" rtl="0">
              <a:lnSpc>
                <a:spcPct val="100000"/>
              </a:lnSpc>
              <a:spcBef>
                <a:spcPts val="750"/>
              </a:spcBef>
              <a:spcAft>
                <a:spcPts val="0"/>
              </a:spcAft>
              <a:buSzPts val="1200"/>
              <a:buNone/>
              <a:defRPr sz="1200"/>
            </a:lvl9pPr>
          </a:lstStyle>
          <a:p>
            <a:endParaRPr/>
          </a:p>
        </p:txBody>
      </p:sp>
      <p:sp>
        <p:nvSpPr>
          <p:cNvPr id="89" name="Google Shape;89;g1b65f133e46_1_116"/>
          <p:cNvSpPr txBox="1">
            <a:spLocks noGrp="1"/>
          </p:cNvSpPr>
          <p:nvPr>
            <p:ph type="body" idx="2"/>
          </p:nvPr>
        </p:nvSpPr>
        <p:spPr>
          <a:xfrm>
            <a:off x="2156451" y="2655264"/>
            <a:ext cx="5008800" cy="842100"/>
          </a:xfrm>
          <a:prstGeom prst="rect">
            <a:avLst/>
          </a:prstGeom>
          <a:noFill/>
          <a:ln>
            <a:noFill/>
          </a:ln>
        </p:spPr>
        <p:txBody>
          <a:bodyPr spcFirstLastPara="1" wrap="square" lIns="0" tIns="0" rIns="0" bIns="0" anchor="t" anchorCtr="0">
            <a:noAutofit/>
          </a:bodyPr>
          <a:lstStyle>
            <a:lvl1pPr marL="457200" marR="0" lvl="0" indent="-228600" algn="l" rtl="0">
              <a:lnSpc>
                <a:spcPct val="100000"/>
              </a:lnSpc>
              <a:spcBef>
                <a:spcPts val="0"/>
              </a:spcBef>
              <a:spcAft>
                <a:spcPts val="0"/>
              </a:spcAft>
              <a:buClr>
                <a:schemeClr val="dk1"/>
              </a:buClr>
              <a:buSzPts val="1800"/>
              <a:buFont typeface="Libre Franklin Medium"/>
              <a:buNone/>
              <a:defRPr sz="1800" b="0" i="0">
                <a:solidFill>
                  <a:schemeClr val="dk1"/>
                </a:solidFill>
                <a:latin typeface="Libre Franklin Medium"/>
                <a:ea typeface="Libre Franklin Medium"/>
                <a:cs typeface="Libre Franklin Medium"/>
                <a:sym typeface="Libre Franklin Medium"/>
              </a:defRPr>
            </a:lvl1pPr>
            <a:lvl2pPr marL="914400" lvl="1" indent="-342900" algn="l" rtl="0">
              <a:lnSpc>
                <a:spcPct val="100000"/>
              </a:lnSpc>
              <a:spcBef>
                <a:spcPts val="750"/>
              </a:spcBef>
              <a:spcAft>
                <a:spcPts val="0"/>
              </a:spcAft>
              <a:buSzPts val="1800"/>
              <a:buChar char="•"/>
              <a:defRPr/>
            </a:lvl2pPr>
            <a:lvl3pPr marL="1371600" lvl="2" indent="-342900" algn="l" rtl="0">
              <a:lnSpc>
                <a:spcPct val="100000"/>
              </a:lnSpc>
              <a:spcBef>
                <a:spcPts val="750"/>
              </a:spcBef>
              <a:spcAft>
                <a:spcPts val="0"/>
              </a:spcAft>
              <a:buSzPts val="1800"/>
              <a:buChar char="•"/>
              <a:defRPr/>
            </a:lvl3pPr>
            <a:lvl4pPr marL="1828800" lvl="3" indent="-342900" algn="l" rtl="0">
              <a:lnSpc>
                <a:spcPct val="100000"/>
              </a:lnSpc>
              <a:spcBef>
                <a:spcPts val="750"/>
              </a:spcBef>
              <a:spcAft>
                <a:spcPts val="0"/>
              </a:spcAft>
              <a:buSzPts val="1800"/>
              <a:buChar char="•"/>
              <a:defRPr/>
            </a:lvl4pPr>
            <a:lvl5pPr marL="2286000" lvl="4" indent="-342900" algn="l" rtl="0">
              <a:lnSpc>
                <a:spcPct val="100000"/>
              </a:lnSpc>
              <a:spcBef>
                <a:spcPts val="750"/>
              </a:spcBef>
              <a:spcAft>
                <a:spcPts val="0"/>
              </a:spcAft>
              <a:buSzPts val="1800"/>
              <a:buChar char="•"/>
              <a:defRPr/>
            </a:lvl5pPr>
            <a:lvl6pPr marL="2743200" lvl="5" indent="-342900" algn="l" rtl="0">
              <a:lnSpc>
                <a:spcPct val="100000"/>
              </a:lnSpc>
              <a:spcBef>
                <a:spcPts val="750"/>
              </a:spcBef>
              <a:spcAft>
                <a:spcPts val="0"/>
              </a:spcAft>
              <a:buSzPts val="1800"/>
              <a:buChar char="•"/>
              <a:defRPr/>
            </a:lvl6pPr>
            <a:lvl7pPr marL="3200400" lvl="6" indent="-342900" algn="l" rtl="0">
              <a:lnSpc>
                <a:spcPct val="100000"/>
              </a:lnSpc>
              <a:spcBef>
                <a:spcPts val="750"/>
              </a:spcBef>
              <a:spcAft>
                <a:spcPts val="0"/>
              </a:spcAft>
              <a:buSzPts val="1800"/>
              <a:buChar char="•"/>
              <a:defRPr/>
            </a:lvl7pPr>
            <a:lvl8pPr marL="3657600" lvl="7" indent="-342900" algn="l" rtl="0">
              <a:lnSpc>
                <a:spcPct val="100000"/>
              </a:lnSpc>
              <a:spcBef>
                <a:spcPts val="750"/>
              </a:spcBef>
              <a:spcAft>
                <a:spcPts val="0"/>
              </a:spcAft>
              <a:buSzPts val="1800"/>
              <a:buChar char="•"/>
              <a:defRPr/>
            </a:lvl8pPr>
            <a:lvl9pPr marL="4114800" lvl="8" indent="-342900" algn="l" rtl="0">
              <a:lnSpc>
                <a:spcPct val="100000"/>
              </a:lnSpc>
              <a:spcBef>
                <a:spcPts val="750"/>
              </a:spcBef>
              <a:spcAft>
                <a:spcPts val="0"/>
              </a:spcAft>
              <a:buSzPts val="1800"/>
              <a:buChar char="•"/>
              <a:defRPr/>
            </a:lvl9pPr>
          </a:lstStyle>
          <a:p>
            <a:endParaRPr/>
          </a:p>
        </p:txBody>
      </p:sp>
      <p:sp>
        <p:nvSpPr>
          <p:cNvPr id="90" name="Google Shape;90;g1b65f133e46_1_11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91" name="Google Shape;91;g1b65f133e46_1_116"/>
          <p:cNvPicPr preferRelativeResize="0"/>
          <p:nvPr/>
        </p:nvPicPr>
        <p:blipFill rotWithShape="1">
          <a:blip r:embed="rId2">
            <a:alphaModFix/>
          </a:blip>
          <a:srcRect/>
          <a:stretch/>
        </p:blipFill>
        <p:spPr>
          <a:xfrm>
            <a:off x="410543" y="4629887"/>
            <a:ext cx="2500144" cy="264721"/>
          </a:xfrm>
          <a:prstGeom prst="rect">
            <a:avLst/>
          </a:prstGeom>
          <a:noFill/>
          <a:ln>
            <a:noFill/>
          </a:ln>
        </p:spPr>
      </p:pic>
      <p:pic>
        <p:nvPicPr>
          <p:cNvPr id="92" name="Google Shape;92;g1b65f133e46_1_116"/>
          <p:cNvPicPr preferRelativeResize="0"/>
          <p:nvPr/>
        </p:nvPicPr>
        <p:blipFill rotWithShape="1">
          <a:blip r:embed="rId3">
            <a:alphaModFix/>
          </a:blip>
          <a:srcRect/>
          <a:stretch/>
        </p:blipFill>
        <p:spPr>
          <a:xfrm>
            <a:off x="7810500" y="0"/>
            <a:ext cx="1333500" cy="5143500"/>
          </a:xfrm>
          <a:prstGeom prst="rect">
            <a:avLst/>
          </a:prstGeom>
          <a:noFill/>
          <a:ln>
            <a:noFill/>
          </a:ln>
        </p:spPr>
      </p:pic>
    </p:spTree>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guide id="3" orient="horz" pos="2970">
          <p15:clr>
            <a:srgbClr val="FBAE40"/>
          </p15:clr>
        </p15:guide>
        <p15:guide id="4" pos="4464">
          <p15:clr>
            <a:srgbClr val="FBAE40"/>
          </p15:clr>
        </p15:guide>
        <p15:guide id="5" pos="5136">
          <p15:clr>
            <a:srgbClr val="FBAE40"/>
          </p15:clr>
        </p15:guide>
        <p15:guide id="6" orient="horz" pos="3060">
          <p15:clr>
            <a:srgbClr val="FBAE40"/>
          </p15:clr>
        </p15:guide>
        <p15:guide id="7" orient="horz" pos="756">
          <p15:clr>
            <a:srgbClr val="FBAE40"/>
          </p15:clr>
        </p15:guide>
        <p15:guide id="8" orient="horz" pos="111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1606048" y="723519"/>
            <a:ext cx="5937755" cy="89154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Libre Franklin Medium"/>
              <a:buNone/>
              <a:defRPr sz="1950" b="0" i="0" u="none" strike="noStrike" cap="none">
                <a:solidFill>
                  <a:srgbClr val="262626"/>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1606048" y="1978535"/>
            <a:ext cx="5937755" cy="2326487"/>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Libre Franklin Medium"/>
                <a:ea typeface="Libre Franklin Medium"/>
                <a:cs typeface="Libre Franklin Medium"/>
                <a:sym typeface="Libre Franklin Medium"/>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9pPr>
          </a:lstStyle>
          <a:p>
            <a:endParaRPr/>
          </a:p>
        </p:txBody>
      </p:sp>
      <p:sp>
        <p:nvSpPr>
          <p:cNvPr id="12" name="Google Shape;12;p9"/>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13" name="Google Shape;13;p9"/>
          <p:cNvPicPr preferRelativeResize="0"/>
          <p:nvPr/>
        </p:nvPicPr>
        <p:blipFill rotWithShape="1">
          <a:blip r:embed="rId8">
            <a:alphaModFix/>
          </a:blip>
          <a:srcRect/>
          <a:stretch/>
        </p:blipFill>
        <p:spPr>
          <a:xfrm>
            <a:off x="410543" y="4629887"/>
            <a:ext cx="2500146" cy="2647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4"/>
        <p:cNvGrpSpPr/>
        <p:nvPr/>
      </p:nvGrpSpPr>
      <p:grpSpPr>
        <a:xfrm>
          <a:off x="0" y="0"/>
          <a:ext cx="0" cy="0"/>
          <a:chOff x="0" y="0"/>
          <a:chExt cx="0" cy="0"/>
        </a:xfrm>
      </p:grpSpPr>
      <p:sp>
        <p:nvSpPr>
          <p:cNvPr id="65" name="Google Shape;65;g1b65f133e46_1_96"/>
          <p:cNvSpPr txBox="1">
            <a:spLocks noGrp="1"/>
          </p:cNvSpPr>
          <p:nvPr>
            <p:ph type="title"/>
          </p:nvPr>
        </p:nvSpPr>
        <p:spPr>
          <a:xfrm>
            <a:off x="1606048" y="723519"/>
            <a:ext cx="5937900" cy="891600"/>
          </a:xfrm>
          <a:prstGeom prst="rect">
            <a:avLst/>
          </a:prstGeom>
          <a:solidFill>
            <a:srgbClr val="FFFFFF"/>
          </a:solidFill>
          <a:ln w="31750" cap="sq" cmpd="sng">
            <a:solidFill>
              <a:srgbClr val="404040"/>
            </a:solidFill>
            <a:prstDash val="solid"/>
            <a:miter lim="800000"/>
            <a:headEnd type="none" w="sm" len="sm"/>
            <a:tailEnd type="none" w="sm" len="sm"/>
          </a:ln>
        </p:spPr>
        <p:txBody>
          <a:bodyPr spcFirstLastPara="1" wrap="square" lIns="182875" tIns="182875" rIns="182875" bIns="182875" anchor="ctr" anchorCtr="0">
            <a:normAutofit/>
          </a:bodyPr>
          <a:lstStyle>
            <a:lvl1pPr marR="0" lvl="0" algn="ctr" rtl="0">
              <a:lnSpc>
                <a:spcPct val="90000"/>
              </a:lnSpc>
              <a:spcBef>
                <a:spcPts val="0"/>
              </a:spcBef>
              <a:spcAft>
                <a:spcPts val="0"/>
              </a:spcAft>
              <a:buClr>
                <a:srgbClr val="262626"/>
              </a:buClr>
              <a:buSzPts val="1950"/>
              <a:buFont typeface="Libre Franklin Medium"/>
              <a:buNone/>
              <a:defRPr sz="1950" b="0" i="0" u="none" strike="noStrike" cap="none">
                <a:solidFill>
                  <a:srgbClr val="262626"/>
                </a:solidFill>
                <a:latin typeface="Libre Franklin Medium"/>
                <a:ea typeface="Libre Franklin Medium"/>
                <a:cs typeface="Libre Franklin Medium"/>
                <a:sym typeface="Libre Franklin Medium"/>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6" name="Google Shape;66;g1b65f133e46_1_96"/>
          <p:cNvSpPr txBox="1">
            <a:spLocks noGrp="1"/>
          </p:cNvSpPr>
          <p:nvPr>
            <p:ph type="body" idx="1"/>
          </p:nvPr>
        </p:nvSpPr>
        <p:spPr>
          <a:xfrm>
            <a:off x="1606048" y="1978535"/>
            <a:ext cx="5937900" cy="2326500"/>
          </a:xfrm>
          <a:prstGeom prst="rect">
            <a:avLst/>
          </a:prstGeom>
          <a:noFill/>
          <a:ln>
            <a:noFill/>
          </a:ln>
        </p:spPr>
        <p:txBody>
          <a:bodyPr spcFirstLastPara="1" wrap="square" lIns="91425" tIns="45700" rIns="91425" bIns="45700" anchor="t" anchorCtr="0">
            <a:normAutofit/>
          </a:bodyPr>
          <a:lstStyle>
            <a:lvl1pPr marL="457200" marR="0" lvl="0" indent="-314325" algn="l" rtl="0">
              <a:lnSpc>
                <a:spcPct val="100000"/>
              </a:lnSpc>
              <a:spcBef>
                <a:spcPts val="750"/>
              </a:spcBef>
              <a:spcAft>
                <a:spcPts val="0"/>
              </a:spcAft>
              <a:buClr>
                <a:schemeClr val="accent2"/>
              </a:buClr>
              <a:buSzPts val="1350"/>
              <a:buFont typeface="Arial"/>
              <a:buChar char="•"/>
              <a:defRPr sz="1350" b="0" i="0" u="none" strike="noStrike" cap="none">
                <a:solidFill>
                  <a:srgbClr val="262626"/>
                </a:solidFill>
                <a:latin typeface="Libre Franklin Medium"/>
                <a:ea typeface="Libre Franklin Medium"/>
                <a:cs typeface="Libre Franklin Medium"/>
                <a:sym typeface="Libre Franklin Medium"/>
              </a:defRPr>
            </a:lvl1pPr>
            <a:lvl2pPr marL="914400" marR="0" lvl="1"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2pPr>
            <a:lvl3pPr marL="1371600" marR="0" lvl="2"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3pPr>
            <a:lvl4pPr marL="1828800" marR="0" lvl="3"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4pPr>
            <a:lvl5pPr marL="2286000" marR="0" lvl="4" indent="-304800" algn="l" rtl="0">
              <a:lnSpc>
                <a:spcPct val="100000"/>
              </a:lnSpc>
              <a:spcBef>
                <a:spcPts val="750"/>
              </a:spcBef>
              <a:spcAft>
                <a:spcPts val="0"/>
              </a:spcAft>
              <a:buClr>
                <a:schemeClr val="accent2"/>
              </a:buClr>
              <a:buSzPts val="1200"/>
              <a:buFont typeface="Arial"/>
              <a:buChar char="•"/>
              <a:defRPr sz="1200" b="0" i="0" u="none" strike="noStrike" cap="none">
                <a:solidFill>
                  <a:srgbClr val="262626"/>
                </a:solidFill>
                <a:latin typeface="Libre Franklin Medium"/>
                <a:ea typeface="Libre Franklin Medium"/>
                <a:cs typeface="Libre Franklin Medium"/>
                <a:sym typeface="Libre Franklin Medium"/>
              </a:defRPr>
            </a:lvl5pPr>
            <a:lvl6pPr marL="2743200" marR="0" lvl="5"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6pPr>
            <a:lvl7pPr marL="3200400" marR="0" lvl="6"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7pPr>
            <a:lvl8pPr marL="3657600" marR="0" lvl="7"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8pPr>
            <a:lvl9pPr marL="4114800" marR="0" lvl="8" indent="-304800" algn="l" rtl="0">
              <a:lnSpc>
                <a:spcPct val="100000"/>
              </a:lnSpc>
              <a:spcBef>
                <a:spcPts val="750"/>
              </a:spcBef>
              <a:spcAft>
                <a:spcPts val="0"/>
              </a:spcAft>
              <a:buClr>
                <a:schemeClr val="accent2"/>
              </a:buClr>
              <a:buSzPts val="1200"/>
              <a:buFont typeface="Arial"/>
              <a:buChar char="•"/>
              <a:defRPr sz="1200" b="0" i="0" u="none" strike="noStrike" cap="none">
                <a:solidFill>
                  <a:schemeClr val="lt1"/>
                </a:solidFill>
                <a:latin typeface="Libre Franklin"/>
                <a:ea typeface="Libre Franklin"/>
                <a:cs typeface="Libre Franklin"/>
                <a:sym typeface="Libre Franklin"/>
              </a:defRPr>
            </a:lvl9pPr>
          </a:lstStyle>
          <a:p>
            <a:endParaRPr/>
          </a:p>
        </p:txBody>
      </p:sp>
      <p:sp>
        <p:nvSpPr>
          <p:cNvPr id="67" name="Google Shape;67;g1b65f133e46_1_9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lvl1pPr marL="0" marR="0" lvl="0"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1pPr>
            <a:lvl2pPr marL="0" marR="0" lvl="1"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2pPr>
            <a:lvl3pPr marL="0" marR="0" lvl="2"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3pPr>
            <a:lvl4pPr marL="0" marR="0" lvl="3"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4pPr>
            <a:lvl5pPr marL="0" marR="0" lvl="4"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5pPr>
            <a:lvl6pPr marL="0" marR="0" lvl="5"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6pPr>
            <a:lvl7pPr marL="0" marR="0" lvl="6"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7pPr>
            <a:lvl8pPr marL="0" marR="0" lvl="7"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8pPr>
            <a:lvl9pPr marL="0" marR="0" lvl="8" indent="0" algn="ctr" rtl="0">
              <a:lnSpc>
                <a:spcPct val="100000"/>
              </a:lnSpc>
              <a:spcBef>
                <a:spcPts val="0"/>
              </a:spcBef>
              <a:spcAft>
                <a:spcPts val="0"/>
              </a:spcAft>
              <a:buClr>
                <a:srgbClr val="000000"/>
              </a:buClr>
              <a:buSzPts val="750"/>
              <a:buFont typeface="Arial"/>
              <a:buNone/>
              <a:defRPr sz="750" b="0" i="0" u="none" strike="noStrike" cap="none">
                <a:solidFill>
                  <a:schemeClr val="lt1"/>
                </a:solidFill>
                <a:latin typeface="Libre Franklin Medium"/>
                <a:ea typeface="Libre Franklin Medium"/>
                <a:cs typeface="Libre Franklin Medium"/>
                <a:sym typeface="Libre Franklin Medium"/>
              </a:defRPr>
            </a:lvl9pPr>
          </a:lstStyle>
          <a:p>
            <a:pPr marL="0" lvl="0" indent="0" algn="ctr" rtl="0">
              <a:spcBef>
                <a:spcPts val="0"/>
              </a:spcBef>
              <a:spcAft>
                <a:spcPts val="0"/>
              </a:spcAft>
              <a:buNone/>
            </a:pPr>
            <a:fld id="{00000000-1234-1234-1234-123412341234}" type="slidenum">
              <a:rPr lang="en-US"/>
              <a:t>‹#›</a:t>
            </a:fld>
            <a:endParaRPr/>
          </a:p>
        </p:txBody>
      </p:sp>
      <p:pic>
        <p:nvPicPr>
          <p:cNvPr id="68" name="Google Shape;68;g1b65f133e46_1_96"/>
          <p:cNvPicPr preferRelativeResize="0"/>
          <p:nvPr/>
        </p:nvPicPr>
        <p:blipFill rotWithShape="1">
          <a:blip r:embed="rId8">
            <a:alphaModFix/>
          </a:blip>
          <a:srcRect/>
          <a:stretch/>
        </p:blipFill>
        <p:spPr>
          <a:xfrm>
            <a:off x="410543" y="4629887"/>
            <a:ext cx="2500144" cy="264721"/>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26B43"/>
          </p15:clr>
        </p15:guide>
        <p15:guide id="2" pos="2880">
          <p15:clr>
            <a:srgbClr val="F26B43"/>
          </p15:clr>
        </p15:guide>
        <p15:guide id="3" orient="horz" pos="3042">
          <p15:clr>
            <a:srgbClr val="F26B43"/>
          </p15:clr>
        </p15:guide>
        <p15:guide id="4" orient="horz" pos="2952">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4.xml"/><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10.xml"/><Relationship Id="rId4" Type="http://schemas.openxmlformats.org/officeDocument/2006/relationships/image" Target="../media/image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34.jp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6.jpg"/></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26.xml"/><Relationship Id="rId1" Type="http://schemas.openxmlformats.org/officeDocument/2006/relationships/slideLayout" Target="../slideLayouts/slideLayout4.xml"/><Relationship Id="rId5" Type="http://schemas.openxmlformats.org/officeDocument/2006/relationships/image" Target="../media/image42.png"/><Relationship Id="rId4" Type="http://schemas.openxmlformats.org/officeDocument/2006/relationships/image" Target="../media/image35.jpg"/></Relationships>
</file>

<file path=ppt/slides/_rels/slide2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4.xml"/><Relationship Id="rId4" Type="http://schemas.openxmlformats.org/officeDocument/2006/relationships/image" Target="../media/image44.jpg"/></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4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1.xml"/><Relationship Id="rId1" Type="http://schemas.openxmlformats.org/officeDocument/2006/relationships/slideLayout" Target="../slideLayouts/slideLayout4.xml"/><Relationship Id="rId5" Type="http://schemas.openxmlformats.org/officeDocument/2006/relationships/image" Target="../media/image50.jpg"/><Relationship Id="rId4" Type="http://schemas.openxmlformats.org/officeDocument/2006/relationships/image" Target="../media/image49.jp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2.xml"/><Relationship Id="rId1" Type="http://schemas.openxmlformats.org/officeDocument/2006/relationships/slideLayout" Target="../slideLayouts/slideLayout4.xml"/><Relationship Id="rId5" Type="http://schemas.openxmlformats.org/officeDocument/2006/relationships/image" Target="../media/image52.jp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4.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3" Type="http://schemas.openxmlformats.org/officeDocument/2006/relationships/image" Target="../media/image57.jp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4.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4.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4.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hyperlink" Target="https://cdn.shopify.com/s/files/1/0046/7524/0005/products/gotennaprox_comp2_640x.jpg?v=1611262676"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4.xml"/><Relationship Id="rId4" Type="http://schemas.openxmlformats.org/officeDocument/2006/relationships/image" Target="../media/image65.png"/></Relationships>
</file>

<file path=ppt/slides/_rels/slide41.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1.xml"/><Relationship Id="rId1" Type="http://schemas.openxmlformats.org/officeDocument/2006/relationships/slideLayout" Target="../slideLayouts/slideLayout4.xml"/><Relationship Id="rId4" Type="http://schemas.openxmlformats.org/officeDocument/2006/relationships/image" Target="../media/image67.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70.jpg"/><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5.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6.xm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hyperlink" Target="https://meshtastic.org/docs/introduction" TargetMode="Externa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
          <p:cNvSpPr txBox="1">
            <a:spLocks noGrp="1"/>
          </p:cNvSpPr>
          <p:nvPr>
            <p:ph type="ctrTitle"/>
          </p:nvPr>
        </p:nvSpPr>
        <p:spPr>
          <a:xfrm>
            <a:off x="473500" y="1228950"/>
            <a:ext cx="7876800" cy="1182000"/>
          </a:xfrm>
          <a:prstGeom prst="rect">
            <a:avLst/>
          </a:prstGeom>
          <a:noFill/>
          <a:ln>
            <a:noFill/>
          </a:ln>
        </p:spPr>
        <p:txBody>
          <a:bodyPr spcFirstLastPara="1" wrap="square" lIns="0" tIns="0" rIns="0" bIns="0" anchor="t" anchorCtr="0">
            <a:spAutoFit/>
          </a:bodyPr>
          <a:lstStyle/>
          <a:p>
            <a:pPr marL="0" lvl="0" indent="0" algn="l" rtl="0">
              <a:lnSpc>
                <a:spcPct val="80000"/>
              </a:lnSpc>
              <a:spcBef>
                <a:spcPts val="0"/>
              </a:spcBef>
              <a:spcAft>
                <a:spcPts val="0"/>
              </a:spcAft>
              <a:buClr>
                <a:schemeClr val="dk1"/>
              </a:buClr>
              <a:buSzPts val="4500"/>
              <a:buFont typeface="Libre Franklin Medium"/>
              <a:buNone/>
            </a:pPr>
            <a:r>
              <a:rPr lang="en-US" sz="3200"/>
              <a:t>Performance Evaluation of Off-grid Mesh Network Communication Using goTenna Pro X and Meshtastic</a:t>
            </a:r>
            <a:endParaRPr sz="3200"/>
          </a:p>
        </p:txBody>
      </p:sp>
      <p:sp>
        <p:nvSpPr>
          <p:cNvPr id="124" name="Google Shape;124;p2"/>
          <p:cNvSpPr txBox="1">
            <a:spLocks noGrp="1"/>
          </p:cNvSpPr>
          <p:nvPr>
            <p:ph type="subTitle" idx="1"/>
          </p:nvPr>
        </p:nvSpPr>
        <p:spPr>
          <a:xfrm>
            <a:off x="540490" y="2505751"/>
            <a:ext cx="70230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Final Presentation</a:t>
            </a:r>
            <a:endParaRPr/>
          </a:p>
        </p:txBody>
      </p:sp>
      <p:sp>
        <p:nvSpPr>
          <p:cNvPr id="125" name="Google Shape;125;p2"/>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a:t>
            </a:fld>
            <a:endParaRPr/>
          </a:p>
        </p:txBody>
      </p:sp>
      <p:sp>
        <p:nvSpPr>
          <p:cNvPr id="126" name="Google Shape;126;p2"/>
          <p:cNvSpPr txBox="1">
            <a:spLocks noGrp="1"/>
          </p:cNvSpPr>
          <p:nvPr>
            <p:ph type="body" idx="2"/>
          </p:nvPr>
        </p:nvSpPr>
        <p:spPr>
          <a:xfrm>
            <a:off x="724164" y="3077036"/>
            <a:ext cx="7023000" cy="253800"/>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650"/>
              <a:buNone/>
            </a:pPr>
            <a:r>
              <a:rPr lang="en-US">
                <a:solidFill>
                  <a:schemeClr val="lt1"/>
                </a:solidFill>
              </a:rPr>
              <a:t>Team: GO duck</a:t>
            </a:r>
            <a:endParaRPr>
              <a:solidFill>
                <a:schemeClr val="lt1"/>
              </a:solidFill>
            </a:endParaRPr>
          </a:p>
        </p:txBody>
      </p:sp>
      <p:sp>
        <p:nvSpPr>
          <p:cNvPr id="127" name="Google Shape;127;p2"/>
          <p:cNvSpPr txBox="1">
            <a:spLocks noGrp="1"/>
          </p:cNvSpPr>
          <p:nvPr>
            <p:ph type="body" idx="3"/>
          </p:nvPr>
        </p:nvSpPr>
        <p:spPr>
          <a:xfrm>
            <a:off x="724165" y="3458330"/>
            <a:ext cx="7023000" cy="253800"/>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050"/>
              <a:buNone/>
            </a:pPr>
            <a:r>
              <a:rPr lang="en-US"/>
              <a:t>Gwangyeok Kim, Keonwoo Lim, Sujee Noh, Yeonguk Maeng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g1f3895be920_0_3"/>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 - Setup</a:t>
            </a:r>
            <a:endParaRPr/>
          </a:p>
        </p:txBody>
      </p:sp>
      <p:sp>
        <p:nvSpPr>
          <p:cNvPr id="280" name="Google Shape;280;g1f3895be920_0_3"/>
          <p:cNvSpPr txBox="1"/>
          <p:nvPr/>
        </p:nvSpPr>
        <p:spPr>
          <a:xfrm>
            <a:off x="317422" y="921775"/>
            <a:ext cx="20217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First step is to set the frequency</a:t>
            </a:r>
            <a:endParaRPr sz="1300" b="0" i="0" u="none" strike="noStrike" cap="none">
              <a:solidFill>
                <a:srgbClr val="000000"/>
              </a:solidFill>
              <a:latin typeface="Libre Franklin Medium"/>
              <a:ea typeface="Libre Franklin Medium"/>
              <a:cs typeface="Libre Franklin Medium"/>
              <a:sym typeface="Libre Franklin Medium"/>
            </a:endParaRPr>
          </a:p>
        </p:txBody>
      </p:sp>
      <p:sp>
        <p:nvSpPr>
          <p:cNvPr id="281" name="Google Shape;281;g1f3895be920_0_3"/>
          <p:cNvSpPr txBox="1"/>
          <p:nvPr/>
        </p:nvSpPr>
        <p:spPr>
          <a:xfrm>
            <a:off x="3127075" y="1128750"/>
            <a:ext cx="22680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a:latin typeface="Libre Franklin"/>
                <a:ea typeface="Libre Franklin"/>
                <a:cs typeface="Libre Franklin"/>
                <a:sym typeface="Libre Franklin"/>
              </a:rPr>
              <a:t>3 </a:t>
            </a:r>
            <a:r>
              <a:rPr lang="en-US" sz="1200" i="0" u="none" strike="noStrike" cap="none">
                <a:solidFill>
                  <a:srgbClr val="000000"/>
                </a:solidFill>
                <a:latin typeface="Libre Franklin"/>
                <a:ea typeface="Libre Franklin"/>
                <a:cs typeface="Libre Franklin"/>
                <a:sym typeface="Libre Franklin"/>
              </a:rPr>
              <a:t>Control Channels</a:t>
            </a:r>
            <a:endParaRPr sz="1200">
              <a:latin typeface="Libre Franklin"/>
              <a:ea typeface="Libre Franklin"/>
              <a:cs typeface="Libre Franklin"/>
              <a:sym typeface="Libre Franklin"/>
            </a:endParaRPr>
          </a:p>
          <a:p>
            <a:pPr marL="0" marR="0" lvl="0" indent="0" algn="l" rtl="0">
              <a:lnSpc>
                <a:spcPct val="100000"/>
              </a:lnSpc>
              <a:spcBef>
                <a:spcPts val="0"/>
              </a:spcBef>
              <a:spcAft>
                <a:spcPts val="0"/>
              </a:spcAft>
              <a:buNone/>
            </a:pPr>
            <a:r>
              <a:rPr lang="en-US" sz="1200">
                <a:latin typeface="Libre Franklin"/>
                <a:ea typeface="Libre Franklin"/>
                <a:cs typeface="Libre Franklin"/>
                <a:sym typeface="Libre Franklin"/>
              </a:rPr>
              <a:t>13 </a:t>
            </a:r>
            <a:r>
              <a:rPr lang="en-US" sz="1200" i="0" u="none" strike="noStrike" cap="none">
                <a:solidFill>
                  <a:srgbClr val="000000"/>
                </a:solidFill>
                <a:latin typeface="Libre Franklin"/>
                <a:ea typeface="Libre Franklin"/>
                <a:cs typeface="Libre Franklin"/>
                <a:sym typeface="Libre Franklin"/>
              </a:rPr>
              <a:t>Data Channels</a:t>
            </a:r>
            <a:endParaRPr sz="1200" i="0" u="none" strike="noStrike" cap="none">
              <a:solidFill>
                <a:srgbClr val="000000"/>
              </a:solidFill>
              <a:latin typeface="Libre Franklin"/>
              <a:ea typeface="Libre Franklin"/>
              <a:cs typeface="Libre Franklin"/>
              <a:sym typeface="Libre Franklin"/>
            </a:endParaRPr>
          </a:p>
        </p:txBody>
      </p:sp>
      <p:sp>
        <p:nvSpPr>
          <p:cNvPr id="282" name="Google Shape;282;g1f3895be920_0_3"/>
          <p:cNvSpPr txBox="1"/>
          <p:nvPr/>
        </p:nvSpPr>
        <p:spPr>
          <a:xfrm>
            <a:off x="6383038" y="921775"/>
            <a:ext cx="15573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i="0" u="none" strike="noStrike" cap="none">
                <a:solidFill>
                  <a:srgbClr val="000000"/>
                </a:solidFill>
                <a:latin typeface="Libre Franklin Medium"/>
                <a:ea typeface="Libre Franklin Medium"/>
                <a:cs typeface="Libre Franklin Medium"/>
                <a:sym typeface="Libre Franklin Medium"/>
              </a:rPr>
              <a:t>Scan QR code</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283" name="Google Shape;283;g1f3895be920_0_3"/>
          <p:cNvSpPr/>
          <p:nvPr/>
        </p:nvSpPr>
        <p:spPr>
          <a:xfrm>
            <a:off x="2757763" y="94802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g1f3895be920_0_3"/>
          <p:cNvSpPr txBox="1"/>
          <p:nvPr/>
        </p:nvSpPr>
        <p:spPr>
          <a:xfrm>
            <a:off x="2804938" y="921775"/>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285" name="Google Shape;285;g1f3895be920_0_3"/>
          <p:cNvSpPr txBox="1"/>
          <p:nvPr/>
        </p:nvSpPr>
        <p:spPr>
          <a:xfrm>
            <a:off x="3119838" y="921775"/>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i="0" u="none" strike="noStrike" cap="none">
                <a:solidFill>
                  <a:srgbClr val="000000"/>
                </a:solidFill>
                <a:latin typeface="Libre Franklin Medium"/>
                <a:ea typeface="Libre Franklin Medium"/>
                <a:cs typeface="Libre Franklin Medium"/>
                <a:sym typeface="Libre Franklin Medium"/>
              </a:rPr>
              <a:t>Enter the frequency manually</a:t>
            </a:r>
            <a:endParaRPr sz="1300" i="0" u="none" strike="noStrike" cap="none">
              <a:solidFill>
                <a:srgbClr val="000000"/>
              </a:solidFill>
              <a:latin typeface="Libre Franklin Medium"/>
              <a:ea typeface="Libre Franklin Medium"/>
              <a:cs typeface="Libre Franklin Medium"/>
              <a:sym typeface="Libre Franklin Medium"/>
            </a:endParaRPr>
          </a:p>
        </p:txBody>
      </p:sp>
      <p:pic>
        <p:nvPicPr>
          <p:cNvPr id="286" name="Google Shape;286;g1f3895be920_0_3"/>
          <p:cNvPicPr preferRelativeResize="0"/>
          <p:nvPr/>
        </p:nvPicPr>
        <p:blipFill rotWithShape="1">
          <a:blip r:embed="rId3">
            <a:alphaModFix/>
          </a:blip>
          <a:srcRect/>
          <a:stretch/>
        </p:blipFill>
        <p:spPr>
          <a:xfrm>
            <a:off x="409825" y="1506775"/>
            <a:ext cx="1928175" cy="2947773"/>
          </a:xfrm>
          <a:prstGeom prst="rect">
            <a:avLst/>
          </a:prstGeom>
          <a:noFill/>
          <a:ln>
            <a:noFill/>
          </a:ln>
        </p:spPr>
      </p:pic>
      <p:pic>
        <p:nvPicPr>
          <p:cNvPr id="287" name="Google Shape;287;g1f3895be920_0_3"/>
          <p:cNvPicPr preferRelativeResize="0"/>
          <p:nvPr/>
        </p:nvPicPr>
        <p:blipFill rotWithShape="1">
          <a:blip r:embed="rId4">
            <a:alphaModFix/>
          </a:blip>
          <a:srcRect l="3600" t="4044" r="3600" b="4656"/>
          <a:stretch/>
        </p:blipFill>
        <p:spPr>
          <a:xfrm>
            <a:off x="6089750" y="1941087"/>
            <a:ext cx="1981898" cy="1944649"/>
          </a:xfrm>
          <a:prstGeom prst="rect">
            <a:avLst/>
          </a:prstGeom>
          <a:noFill/>
          <a:ln>
            <a:noFill/>
          </a:ln>
        </p:spPr>
      </p:pic>
      <p:sp>
        <p:nvSpPr>
          <p:cNvPr id="288" name="Google Shape;288;g1f3895be920_0_3"/>
          <p:cNvSpPr/>
          <p:nvPr/>
        </p:nvSpPr>
        <p:spPr>
          <a:xfrm>
            <a:off x="5996263" y="94802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g1f3895be920_0_3"/>
          <p:cNvSpPr txBox="1"/>
          <p:nvPr/>
        </p:nvSpPr>
        <p:spPr>
          <a:xfrm>
            <a:off x="6031744" y="921775"/>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pic>
        <p:nvPicPr>
          <p:cNvPr id="290" name="Google Shape;290;g1f3895be920_0_3"/>
          <p:cNvPicPr preferRelativeResize="0"/>
          <p:nvPr/>
        </p:nvPicPr>
        <p:blipFill rotWithShape="1">
          <a:blip r:embed="rId5">
            <a:alphaModFix/>
          </a:blip>
          <a:srcRect b="44839"/>
          <a:stretch/>
        </p:blipFill>
        <p:spPr>
          <a:xfrm>
            <a:off x="3202950" y="1664100"/>
            <a:ext cx="2021849" cy="971777"/>
          </a:xfrm>
          <a:prstGeom prst="rect">
            <a:avLst/>
          </a:prstGeom>
          <a:noFill/>
          <a:ln>
            <a:noFill/>
          </a:ln>
        </p:spPr>
      </p:pic>
      <p:pic>
        <p:nvPicPr>
          <p:cNvPr id="291" name="Google Shape;291;g1f3895be920_0_3"/>
          <p:cNvPicPr preferRelativeResize="0"/>
          <p:nvPr/>
        </p:nvPicPr>
        <p:blipFill rotWithShape="1">
          <a:blip r:embed="rId6">
            <a:alphaModFix/>
          </a:blip>
          <a:srcRect t="19752" b="10817"/>
          <a:stretch/>
        </p:blipFill>
        <p:spPr>
          <a:xfrm>
            <a:off x="3202950" y="2635874"/>
            <a:ext cx="2021850" cy="2030075"/>
          </a:xfrm>
          <a:prstGeom prst="rect">
            <a:avLst/>
          </a:prstGeom>
          <a:noFill/>
          <a:ln>
            <a:noFill/>
          </a:ln>
        </p:spPr>
      </p:pic>
      <p:sp>
        <p:nvSpPr>
          <p:cNvPr id="292" name="Google Shape;292;g1f3895be920_0_3"/>
          <p:cNvSpPr txBox="1"/>
          <p:nvPr/>
        </p:nvSpPr>
        <p:spPr>
          <a:xfrm>
            <a:off x="2338000" y="12781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93" name="Google Shape;293;g1f3895be920_0_3"/>
          <p:cNvSpPr txBox="1"/>
          <p:nvPr/>
        </p:nvSpPr>
        <p:spPr>
          <a:xfrm>
            <a:off x="2804950" y="4657650"/>
            <a:ext cx="4449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t>[6] https://gotennapro.com/products/gotenna-pro-x</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g20f464e6b67_0_26"/>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 - Setup</a:t>
            </a:r>
            <a:endParaRPr/>
          </a:p>
        </p:txBody>
      </p:sp>
      <p:pic>
        <p:nvPicPr>
          <p:cNvPr id="299" name="Google Shape;299;g20f464e6b67_0_26"/>
          <p:cNvPicPr preferRelativeResize="0"/>
          <p:nvPr/>
        </p:nvPicPr>
        <p:blipFill rotWithShape="1">
          <a:blip r:embed="rId3">
            <a:alphaModFix/>
          </a:blip>
          <a:srcRect t="10234" b="3394"/>
          <a:stretch/>
        </p:blipFill>
        <p:spPr>
          <a:xfrm>
            <a:off x="405775" y="1420575"/>
            <a:ext cx="1953625" cy="3024548"/>
          </a:xfrm>
          <a:prstGeom prst="rect">
            <a:avLst/>
          </a:prstGeom>
          <a:noFill/>
          <a:ln>
            <a:noFill/>
          </a:ln>
        </p:spPr>
      </p:pic>
      <p:pic>
        <p:nvPicPr>
          <p:cNvPr id="300" name="Google Shape;300;g20f464e6b67_0_26"/>
          <p:cNvPicPr preferRelativeResize="0"/>
          <p:nvPr/>
        </p:nvPicPr>
        <p:blipFill rotWithShape="1">
          <a:blip r:embed="rId4">
            <a:alphaModFix/>
          </a:blip>
          <a:srcRect t="28135" b="2803"/>
          <a:stretch/>
        </p:blipFill>
        <p:spPr>
          <a:xfrm>
            <a:off x="6714325" y="1420575"/>
            <a:ext cx="1953625" cy="3024548"/>
          </a:xfrm>
          <a:prstGeom prst="rect">
            <a:avLst/>
          </a:prstGeom>
          <a:noFill/>
          <a:ln>
            <a:noFill/>
          </a:ln>
        </p:spPr>
      </p:pic>
      <p:sp>
        <p:nvSpPr>
          <p:cNvPr id="301" name="Google Shape;301;g20f464e6b67_0_26"/>
          <p:cNvSpPr txBox="1"/>
          <p:nvPr/>
        </p:nvSpPr>
        <p:spPr>
          <a:xfrm>
            <a:off x="315452" y="835575"/>
            <a:ext cx="31044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Second step is pairing a goTenna Pro device to a smartphone</a:t>
            </a:r>
            <a:endParaRPr sz="1300" b="0" i="0" u="none" strike="noStrike" cap="none">
              <a:solidFill>
                <a:srgbClr val="000000"/>
              </a:solidFill>
              <a:latin typeface="Libre Franklin Medium"/>
              <a:ea typeface="Libre Franklin Medium"/>
              <a:cs typeface="Libre Franklin Medium"/>
              <a:sym typeface="Libre Franklin Medium"/>
            </a:endParaRPr>
          </a:p>
        </p:txBody>
      </p:sp>
      <p:sp>
        <p:nvSpPr>
          <p:cNvPr id="302" name="Google Shape;302;g20f464e6b67_0_26"/>
          <p:cNvSpPr/>
          <p:nvPr/>
        </p:nvSpPr>
        <p:spPr>
          <a:xfrm>
            <a:off x="2812788" y="161798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g20f464e6b67_0_26"/>
          <p:cNvSpPr txBox="1"/>
          <p:nvPr/>
        </p:nvSpPr>
        <p:spPr>
          <a:xfrm>
            <a:off x="2859963" y="159173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304" name="Google Shape;304;g20f464e6b67_0_26"/>
          <p:cNvSpPr txBox="1"/>
          <p:nvPr/>
        </p:nvSpPr>
        <p:spPr>
          <a:xfrm>
            <a:off x="3152400" y="1591738"/>
            <a:ext cx="3178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Press, hold, and release goTenna button to turn on  the device</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05" name="Google Shape;305;g20f464e6b67_0_26"/>
          <p:cNvSpPr/>
          <p:nvPr/>
        </p:nvSpPr>
        <p:spPr>
          <a:xfrm>
            <a:off x="2812788" y="23463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g20f464e6b67_0_26"/>
          <p:cNvSpPr txBox="1"/>
          <p:nvPr/>
        </p:nvSpPr>
        <p:spPr>
          <a:xfrm>
            <a:off x="2848269" y="23200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307" name="Google Shape;307;g20f464e6b67_0_26"/>
          <p:cNvSpPr txBox="1"/>
          <p:nvPr/>
        </p:nvSpPr>
        <p:spPr>
          <a:xfrm>
            <a:off x="3174863" y="2320050"/>
            <a:ext cx="31044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Press pair button on the mobile device</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08" name="Google Shape;308;g20f464e6b67_0_26"/>
          <p:cNvSpPr/>
          <p:nvPr/>
        </p:nvSpPr>
        <p:spPr>
          <a:xfrm>
            <a:off x="2812788" y="307462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g20f464e6b67_0_26"/>
          <p:cNvSpPr txBox="1"/>
          <p:nvPr/>
        </p:nvSpPr>
        <p:spPr>
          <a:xfrm>
            <a:off x="2836576" y="3048375"/>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310" name="Google Shape;310;g20f464e6b67_0_26"/>
          <p:cNvSpPr txBox="1"/>
          <p:nvPr/>
        </p:nvSpPr>
        <p:spPr>
          <a:xfrm>
            <a:off x="3174863" y="3048375"/>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Successfully completed pairing</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11" name="Google Shape;311;g20f464e6b67_0_26"/>
          <p:cNvSpPr/>
          <p:nvPr/>
        </p:nvSpPr>
        <p:spPr>
          <a:xfrm>
            <a:off x="2812788" y="36605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g20f464e6b67_0_26"/>
          <p:cNvSpPr txBox="1"/>
          <p:nvPr/>
        </p:nvSpPr>
        <p:spPr>
          <a:xfrm>
            <a:off x="2836576" y="36342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4</a:t>
            </a:r>
            <a:endParaRPr sz="1300">
              <a:latin typeface="Libre Franklin"/>
              <a:ea typeface="Libre Franklin"/>
              <a:cs typeface="Libre Franklin"/>
              <a:sym typeface="Libre Franklin"/>
            </a:endParaRPr>
          </a:p>
        </p:txBody>
      </p:sp>
      <p:sp>
        <p:nvSpPr>
          <p:cNvPr id="313" name="Google Shape;313;g20f464e6b67_0_26"/>
          <p:cNvSpPr txBox="1"/>
          <p:nvPr/>
        </p:nvSpPr>
        <p:spPr>
          <a:xfrm>
            <a:off x="3174863" y="3634250"/>
            <a:ext cx="31044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goTenna’s light flashes solid white for 2 seconds </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14" name="Google Shape;314;g20f464e6b67_0_26"/>
          <p:cNvSpPr txBox="1"/>
          <p:nvPr/>
        </p:nvSpPr>
        <p:spPr>
          <a:xfrm>
            <a:off x="2261800" y="12019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315" name="Google Shape;315;g20f464e6b67_0_26"/>
          <p:cNvSpPr txBox="1"/>
          <p:nvPr/>
        </p:nvSpPr>
        <p:spPr>
          <a:xfrm>
            <a:off x="8586400" y="12019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316" name="Google Shape;316;g20f464e6b67_0_26"/>
          <p:cNvSpPr txBox="1"/>
          <p:nvPr/>
        </p:nvSpPr>
        <p:spPr>
          <a:xfrm>
            <a:off x="2804950" y="4657650"/>
            <a:ext cx="4449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t>[6] https://gotennapro.com/products/gotenna-pro-x</a:t>
            </a:r>
            <a:endParaRPr sz="8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g20c5272f1ee_0_40"/>
          <p:cNvSpPr/>
          <p:nvPr/>
        </p:nvSpPr>
        <p:spPr>
          <a:xfrm>
            <a:off x="790713" y="282377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g20c5272f1ee_0_4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12</a:t>
            </a:fld>
            <a:endParaRPr/>
          </a:p>
        </p:txBody>
      </p:sp>
      <p:sp>
        <p:nvSpPr>
          <p:cNvPr id="323" name="Google Shape;323;g20c5272f1ee_0_4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a:t>
            </a:r>
            <a:endParaRPr/>
          </a:p>
        </p:txBody>
      </p:sp>
      <p:sp>
        <p:nvSpPr>
          <p:cNvPr id="324" name="Google Shape;324;g20c5272f1ee_0_40"/>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goTenna Settings</a:t>
            </a:r>
            <a:endParaRPr/>
          </a:p>
        </p:txBody>
      </p:sp>
      <p:pic>
        <p:nvPicPr>
          <p:cNvPr id="325" name="Google Shape;325;g20c5272f1ee_0_40"/>
          <p:cNvPicPr preferRelativeResize="0"/>
          <p:nvPr/>
        </p:nvPicPr>
        <p:blipFill rotWithShape="1">
          <a:blip r:embed="rId3">
            <a:alphaModFix/>
          </a:blip>
          <a:srcRect/>
          <a:stretch/>
        </p:blipFill>
        <p:spPr>
          <a:xfrm>
            <a:off x="5329550" y="1008875"/>
            <a:ext cx="2932783" cy="3677426"/>
          </a:xfrm>
          <a:prstGeom prst="rect">
            <a:avLst/>
          </a:prstGeom>
          <a:noFill/>
          <a:ln>
            <a:noFill/>
          </a:ln>
        </p:spPr>
      </p:pic>
      <p:sp>
        <p:nvSpPr>
          <p:cNvPr id="326" name="Google Shape;326;g20c5272f1ee_0_40"/>
          <p:cNvSpPr/>
          <p:nvPr/>
        </p:nvSpPr>
        <p:spPr>
          <a:xfrm>
            <a:off x="812013" y="156513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g20c5272f1ee_0_40"/>
          <p:cNvSpPr txBox="1"/>
          <p:nvPr/>
        </p:nvSpPr>
        <p:spPr>
          <a:xfrm>
            <a:off x="859188" y="153888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328" name="Google Shape;328;g20c5272f1ee_0_40"/>
          <p:cNvSpPr txBox="1"/>
          <p:nvPr/>
        </p:nvSpPr>
        <p:spPr>
          <a:xfrm>
            <a:off x="1198800" y="2069350"/>
            <a:ext cx="38709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Power output and bandwidth were set to the maximum value for the optimal performance</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29" name="Google Shape;329;g20c5272f1ee_0_40"/>
          <p:cNvSpPr/>
          <p:nvPr/>
        </p:nvSpPr>
        <p:spPr>
          <a:xfrm>
            <a:off x="812013" y="221308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g20c5272f1ee_0_40"/>
          <p:cNvSpPr txBox="1"/>
          <p:nvPr/>
        </p:nvSpPr>
        <p:spPr>
          <a:xfrm>
            <a:off x="847494" y="218683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331" name="Google Shape;331;g20c5272f1ee_0_40"/>
          <p:cNvSpPr txBox="1"/>
          <p:nvPr/>
        </p:nvSpPr>
        <p:spPr>
          <a:xfrm>
            <a:off x="1198800" y="1531238"/>
            <a:ext cx="3491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UHF(Ultra high frequency) antenna </a:t>
            </a:r>
            <a:endParaRPr sz="1200" i="0" u="none" strike="noStrike" cap="none">
              <a:solidFill>
                <a:srgbClr val="000000"/>
              </a:solidFill>
              <a:latin typeface="Libre Franklin Medium"/>
              <a:ea typeface="Libre Franklin Medium"/>
              <a:cs typeface="Libre Franklin Medium"/>
              <a:sym typeface="Libre Franklin Medium"/>
            </a:endParaRPr>
          </a:p>
        </p:txBody>
      </p:sp>
      <p:sp>
        <p:nvSpPr>
          <p:cNvPr id="332" name="Google Shape;332;g20c5272f1ee_0_40"/>
          <p:cNvSpPr txBox="1"/>
          <p:nvPr/>
        </p:nvSpPr>
        <p:spPr>
          <a:xfrm>
            <a:off x="812025" y="3460700"/>
            <a:ext cx="3491700" cy="1185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Control channel: channel on which transmission originates</a:t>
            </a:r>
            <a:endParaRPr sz="1300">
              <a:solidFill>
                <a:schemeClr val="dk1"/>
              </a:solidFill>
              <a:latin typeface="Libre Franklin Medium"/>
              <a:ea typeface="Libre Franklin Medium"/>
              <a:cs typeface="Libre Franklin Medium"/>
              <a:sym typeface="Libre Franklin Medium"/>
            </a:endParaRPr>
          </a:p>
          <a:p>
            <a:pPr marL="0" lvl="0" indent="0" algn="l" rtl="0">
              <a:spcBef>
                <a:spcPts val="0"/>
              </a:spcBef>
              <a:spcAft>
                <a:spcPts val="0"/>
              </a:spcAft>
              <a:buNone/>
            </a:pPr>
            <a:endParaRPr sz="1300">
              <a:solidFill>
                <a:schemeClr val="dk1"/>
              </a:solidFill>
              <a:latin typeface="Libre Franklin Medium"/>
              <a:ea typeface="Libre Franklin Medium"/>
              <a:cs typeface="Libre Franklin Medium"/>
              <a:sym typeface="Libre Franklin Medium"/>
            </a:endParaRPr>
          </a:p>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Data channel: channel over which the data packets are sent</a:t>
            </a:r>
            <a:endParaRPr sz="1300">
              <a:solidFill>
                <a:schemeClr val="dk1"/>
              </a:solidFill>
              <a:latin typeface="Libre Franklin Medium"/>
              <a:ea typeface="Libre Franklin Medium"/>
              <a:cs typeface="Libre Franklin Medium"/>
              <a:sym typeface="Libre Franklin Medium"/>
            </a:endParaRPr>
          </a:p>
        </p:txBody>
      </p:sp>
      <p:sp>
        <p:nvSpPr>
          <p:cNvPr id="333" name="Google Shape;333;g20c5272f1ee_0_40"/>
          <p:cNvSpPr txBox="1"/>
          <p:nvPr/>
        </p:nvSpPr>
        <p:spPr>
          <a:xfrm>
            <a:off x="824219" y="2812082"/>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334" name="Google Shape;334;g20c5272f1ee_0_40"/>
          <p:cNvSpPr txBox="1"/>
          <p:nvPr/>
        </p:nvSpPr>
        <p:spPr>
          <a:xfrm>
            <a:off x="1198800" y="2684513"/>
            <a:ext cx="3491700" cy="585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Channel spacing for 11.8 KHz bandwidth to 0.025MHz</a:t>
            </a:r>
            <a:endParaRPr sz="1200" i="0" u="none" strike="noStrike" cap="none">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g20f464e6b67_0_4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 - Setup</a:t>
            </a:r>
            <a:endParaRPr/>
          </a:p>
        </p:txBody>
      </p:sp>
      <p:sp>
        <p:nvSpPr>
          <p:cNvPr id="340" name="Google Shape;340;g20f464e6b67_0_48"/>
          <p:cNvSpPr/>
          <p:nvPr/>
        </p:nvSpPr>
        <p:spPr>
          <a:xfrm>
            <a:off x="5006063" y="209718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g20f464e6b67_0_48"/>
          <p:cNvSpPr txBox="1"/>
          <p:nvPr/>
        </p:nvSpPr>
        <p:spPr>
          <a:xfrm>
            <a:off x="5053238" y="207093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342" name="Google Shape;342;g20f464e6b67_0_48"/>
          <p:cNvSpPr txBox="1"/>
          <p:nvPr/>
        </p:nvSpPr>
        <p:spPr>
          <a:xfrm>
            <a:off x="5345675" y="1994738"/>
            <a:ext cx="31788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Connect the LILYGO TTGO T-BEAM</a:t>
            </a:r>
            <a:r>
              <a:rPr lang="en-US" sz="1300" baseline="30000">
                <a:latin typeface="Libre Franklin Medium"/>
                <a:ea typeface="Libre Franklin Medium"/>
                <a:cs typeface="Libre Franklin Medium"/>
                <a:sym typeface="Libre Franklin Medium"/>
              </a:rPr>
              <a:t>2 </a:t>
            </a:r>
            <a:r>
              <a:rPr lang="en-US" sz="1300">
                <a:latin typeface="Libre Franklin Medium"/>
                <a:ea typeface="Libre Franklin Medium"/>
                <a:cs typeface="Libre Franklin Medium"/>
                <a:sym typeface="Libre Franklin Medium"/>
              </a:rPr>
              <a:t>to the laptop</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43" name="Google Shape;343;g20f464e6b67_0_48"/>
          <p:cNvSpPr/>
          <p:nvPr/>
        </p:nvSpPr>
        <p:spPr>
          <a:xfrm>
            <a:off x="5006063" y="28255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g20f464e6b67_0_48"/>
          <p:cNvSpPr txBox="1"/>
          <p:nvPr/>
        </p:nvSpPr>
        <p:spPr>
          <a:xfrm>
            <a:off x="5041544" y="27992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345" name="Google Shape;345;g20f464e6b67_0_48"/>
          <p:cNvSpPr txBox="1"/>
          <p:nvPr/>
        </p:nvSpPr>
        <p:spPr>
          <a:xfrm>
            <a:off x="5382863" y="3303775"/>
            <a:ext cx="3104400" cy="585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Select firmware version: V2.0.20.7100416 alpha</a:t>
            </a:r>
            <a:endParaRPr sz="1300">
              <a:latin typeface="Libre Franklin Medium"/>
              <a:ea typeface="Libre Franklin Medium"/>
              <a:cs typeface="Libre Franklin Medium"/>
              <a:sym typeface="Libre Franklin Medium"/>
            </a:endParaRPr>
          </a:p>
        </p:txBody>
      </p:sp>
      <p:sp>
        <p:nvSpPr>
          <p:cNvPr id="346" name="Google Shape;346;g20f464e6b67_0_48"/>
          <p:cNvSpPr/>
          <p:nvPr/>
        </p:nvSpPr>
        <p:spPr>
          <a:xfrm>
            <a:off x="5006063" y="340622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g20f464e6b67_0_48"/>
          <p:cNvSpPr txBox="1"/>
          <p:nvPr/>
        </p:nvSpPr>
        <p:spPr>
          <a:xfrm>
            <a:off x="5029851" y="3379975"/>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348" name="Google Shape;348;g20f464e6b67_0_48"/>
          <p:cNvSpPr txBox="1"/>
          <p:nvPr/>
        </p:nvSpPr>
        <p:spPr>
          <a:xfrm>
            <a:off x="5382863" y="3955900"/>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Click on the Connect button.</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49" name="Google Shape;349;g20f464e6b67_0_48"/>
          <p:cNvSpPr/>
          <p:nvPr/>
        </p:nvSpPr>
        <p:spPr>
          <a:xfrm>
            <a:off x="5006063" y="39921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g20f464e6b67_0_48"/>
          <p:cNvSpPr txBox="1"/>
          <p:nvPr/>
        </p:nvSpPr>
        <p:spPr>
          <a:xfrm>
            <a:off x="5029851" y="39658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4</a:t>
            </a:r>
            <a:endParaRPr sz="1300">
              <a:latin typeface="Libre Franklin"/>
              <a:ea typeface="Libre Franklin"/>
              <a:cs typeface="Libre Franklin"/>
              <a:sym typeface="Libre Franklin"/>
            </a:endParaRPr>
          </a:p>
        </p:txBody>
      </p:sp>
      <p:sp>
        <p:nvSpPr>
          <p:cNvPr id="351" name="Google Shape;351;g20f464e6b67_0_48"/>
          <p:cNvSpPr txBox="1"/>
          <p:nvPr/>
        </p:nvSpPr>
        <p:spPr>
          <a:xfrm>
            <a:off x="5382863" y="2749300"/>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Open Web-Based firmware flasher</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52" name="Google Shape;352;g20f464e6b67_0_48"/>
          <p:cNvSpPr txBox="1"/>
          <p:nvPr/>
        </p:nvSpPr>
        <p:spPr>
          <a:xfrm>
            <a:off x="5009500" y="763800"/>
            <a:ext cx="4116600" cy="985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First step is to set the physical device </a:t>
            </a:r>
            <a:endParaRPr sz="1300">
              <a:latin typeface="Libre Franklin Medium"/>
              <a:ea typeface="Libre Franklin Medium"/>
              <a:cs typeface="Libre Franklin Medium"/>
              <a:sym typeface="Libre Franklin Medium"/>
            </a:endParaRPr>
          </a:p>
          <a:p>
            <a:pPr marL="0" marR="0" lvl="0" indent="0" algn="l" rtl="0">
              <a:lnSpc>
                <a:spcPct val="100000"/>
              </a:lnSpc>
              <a:spcBef>
                <a:spcPts val="0"/>
              </a:spcBef>
              <a:spcAft>
                <a:spcPts val="0"/>
              </a:spcAft>
              <a:buNone/>
            </a:pPr>
            <a:endParaRPr sz="1300">
              <a:latin typeface="Libre Franklin Medium"/>
              <a:ea typeface="Libre Franklin Medium"/>
              <a:cs typeface="Libre Franklin Medium"/>
              <a:sym typeface="Libre Franklin Medium"/>
            </a:endParaRPr>
          </a:p>
          <a:p>
            <a:pPr marL="457200" marR="0" lvl="0" indent="-311150" algn="l" rtl="0">
              <a:lnSpc>
                <a:spcPct val="100000"/>
              </a:lnSpc>
              <a:spcBef>
                <a:spcPts val="0"/>
              </a:spcBef>
              <a:spcAft>
                <a:spcPts val="0"/>
              </a:spcAft>
              <a:buSzPts val="1300"/>
              <a:buFont typeface="Libre Franklin Medium"/>
              <a:buChar char="-"/>
            </a:pPr>
            <a:r>
              <a:rPr lang="en-US" sz="1300">
                <a:latin typeface="Libre Franklin Medium"/>
                <a:ea typeface="Libre Franklin Medium"/>
                <a:cs typeface="Libre Franklin Medium"/>
                <a:sym typeface="Libre Franklin Medium"/>
              </a:rPr>
              <a:t>Requires a Meshtastic supported microcontroller unit </a:t>
            </a:r>
            <a:endParaRPr sz="1300">
              <a:latin typeface="Libre Franklin Medium"/>
              <a:ea typeface="Libre Franklin Medium"/>
              <a:cs typeface="Libre Franklin Medium"/>
              <a:sym typeface="Libre Franklin Medium"/>
            </a:endParaRPr>
          </a:p>
        </p:txBody>
      </p:sp>
      <p:pic>
        <p:nvPicPr>
          <p:cNvPr id="353" name="Google Shape;353;g20f464e6b67_0_48"/>
          <p:cNvPicPr preferRelativeResize="0"/>
          <p:nvPr/>
        </p:nvPicPr>
        <p:blipFill>
          <a:blip r:embed="rId3">
            <a:alphaModFix/>
          </a:blip>
          <a:stretch>
            <a:fillRect/>
          </a:stretch>
        </p:blipFill>
        <p:spPr>
          <a:xfrm>
            <a:off x="173825" y="806105"/>
            <a:ext cx="4588999" cy="3958562"/>
          </a:xfrm>
          <a:prstGeom prst="rect">
            <a:avLst/>
          </a:prstGeom>
          <a:noFill/>
          <a:ln>
            <a:noFill/>
          </a:ln>
        </p:spPr>
      </p:pic>
      <p:sp>
        <p:nvSpPr>
          <p:cNvPr id="354" name="Google Shape;354;g20f464e6b67_0_48"/>
          <p:cNvSpPr txBox="1"/>
          <p:nvPr/>
        </p:nvSpPr>
        <p:spPr>
          <a:xfrm>
            <a:off x="2614500" y="4612800"/>
            <a:ext cx="6046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latin typeface="Libre Franklin Medium"/>
                <a:ea typeface="Libre Franklin Medium"/>
                <a:cs typeface="Libre Franklin Medium"/>
                <a:sym typeface="Libre Franklin Medium"/>
              </a:rPr>
              <a:t>[7] Meshtastic, “Meshtastic ESP32 web installer,” Accessed: Jan. 29 2023 [Online]. Available: </a:t>
            </a:r>
            <a:r>
              <a:rPr lang="en-US" sz="800"/>
              <a:t>https://flasher.meshtastic.org/</a:t>
            </a:r>
            <a:endParaRPr sz="800"/>
          </a:p>
        </p:txBody>
      </p:sp>
      <p:sp>
        <p:nvSpPr>
          <p:cNvPr id="355" name="Google Shape;355;g20f464e6b67_0_48"/>
          <p:cNvSpPr txBox="1"/>
          <p:nvPr/>
        </p:nvSpPr>
        <p:spPr>
          <a:xfrm>
            <a:off x="4243000" y="973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7</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Google Shape;360;g20f464e6b67_0_59"/>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 - Setup</a:t>
            </a:r>
            <a:endParaRPr/>
          </a:p>
        </p:txBody>
      </p:sp>
      <p:sp>
        <p:nvSpPr>
          <p:cNvPr id="361" name="Google Shape;361;g20f464e6b67_0_59"/>
          <p:cNvSpPr txBox="1"/>
          <p:nvPr/>
        </p:nvSpPr>
        <p:spPr>
          <a:xfrm>
            <a:off x="19400" y="1022550"/>
            <a:ext cx="55527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Second step is to pair the microcontroller to the mobile application</a:t>
            </a:r>
            <a:endParaRPr sz="1300" b="0" i="0" u="none" strike="noStrike" cap="none">
              <a:solidFill>
                <a:srgbClr val="000000"/>
              </a:solidFill>
              <a:latin typeface="Libre Franklin Medium"/>
              <a:ea typeface="Libre Franklin Medium"/>
              <a:cs typeface="Libre Franklin Medium"/>
              <a:sym typeface="Libre Franklin Medium"/>
            </a:endParaRPr>
          </a:p>
        </p:txBody>
      </p:sp>
      <p:pic>
        <p:nvPicPr>
          <p:cNvPr id="362" name="Google Shape;362;g20f464e6b67_0_59"/>
          <p:cNvPicPr preferRelativeResize="0"/>
          <p:nvPr/>
        </p:nvPicPr>
        <p:blipFill rotWithShape="1">
          <a:blip r:embed="rId3">
            <a:alphaModFix/>
          </a:blip>
          <a:srcRect t="4659" b="1970"/>
          <a:stretch/>
        </p:blipFill>
        <p:spPr>
          <a:xfrm>
            <a:off x="511000" y="1607550"/>
            <a:ext cx="2065475" cy="2916225"/>
          </a:xfrm>
          <a:prstGeom prst="rect">
            <a:avLst/>
          </a:prstGeom>
          <a:noFill/>
          <a:ln>
            <a:noFill/>
          </a:ln>
        </p:spPr>
      </p:pic>
      <p:sp>
        <p:nvSpPr>
          <p:cNvPr id="363" name="Google Shape;363;g20f464e6b67_0_59"/>
          <p:cNvSpPr/>
          <p:nvPr/>
        </p:nvSpPr>
        <p:spPr>
          <a:xfrm>
            <a:off x="2812788" y="161798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g20f464e6b67_0_59"/>
          <p:cNvSpPr txBox="1"/>
          <p:nvPr/>
        </p:nvSpPr>
        <p:spPr>
          <a:xfrm>
            <a:off x="2859963" y="159173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365" name="Google Shape;365;g20f464e6b67_0_59"/>
          <p:cNvSpPr txBox="1"/>
          <p:nvPr/>
        </p:nvSpPr>
        <p:spPr>
          <a:xfrm>
            <a:off x="3152400" y="1591738"/>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LILYGO turned on</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66" name="Google Shape;366;g20f464e6b67_0_59"/>
          <p:cNvSpPr/>
          <p:nvPr/>
        </p:nvSpPr>
        <p:spPr>
          <a:xfrm>
            <a:off x="2812788" y="23463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g20f464e6b67_0_59"/>
          <p:cNvSpPr txBox="1"/>
          <p:nvPr/>
        </p:nvSpPr>
        <p:spPr>
          <a:xfrm>
            <a:off x="2848269" y="23200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368" name="Google Shape;368;g20f464e6b67_0_59"/>
          <p:cNvSpPr txBox="1"/>
          <p:nvPr/>
        </p:nvSpPr>
        <p:spPr>
          <a:xfrm>
            <a:off x="3174863" y="2320050"/>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Click on the available radio</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69" name="Google Shape;369;g20f464e6b67_0_59"/>
          <p:cNvSpPr/>
          <p:nvPr/>
        </p:nvSpPr>
        <p:spPr>
          <a:xfrm>
            <a:off x="2812788" y="307462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0f464e6b67_0_59"/>
          <p:cNvSpPr txBox="1"/>
          <p:nvPr/>
        </p:nvSpPr>
        <p:spPr>
          <a:xfrm>
            <a:off x="2836576" y="3048375"/>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371" name="Google Shape;371;g20f464e6b67_0_59"/>
          <p:cNvSpPr txBox="1"/>
          <p:nvPr/>
        </p:nvSpPr>
        <p:spPr>
          <a:xfrm>
            <a:off x="3174863" y="3048375"/>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Enter pin code on smartphone device</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72" name="Google Shape;372;g20f464e6b67_0_59"/>
          <p:cNvSpPr/>
          <p:nvPr/>
        </p:nvSpPr>
        <p:spPr>
          <a:xfrm>
            <a:off x="2812788" y="36605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g20f464e6b67_0_59"/>
          <p:cNvSpPr txBox="1"/>
          <p:nvPr/>
        </p:nvSpPr>
        <p:spPr>
          <a:xfrm>
            <a:off x="2836576" y="36342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4</a:t>
            </a:r>
            <a:endParaRPr sz="1300">
              <a:latin typeface="Libre Franklin"/>
              <a:ea typeface="Libre Franklin"/>
              <a:cs typeface="Libre Franklin"/>
              <a:sym typeface="Libre Franklin"/>
            </a:endParaRPr>
          </a:p>
        </p:txBody>
      </p:sp>
      <p:sp>
        <p:nvSpPr>
          <p:cNvPr id="374" name="Google Shape;374;g20f464e6b67_0_59"/>
          <p:cNvSpPr txBox="1"/>
          <p:nvPr/>
        </p:nvSpPr>
        <p:spPr>
          <a:xfrm>
            <a:off x="3174863" y="3634250"/>
            <a:ext cx="3104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Click Pair</a:t>
            </a:r>
            <a:endParaRPr sz="1300" i="0" u="none" strike="noStrike" cap="none">
              <a:solidFill>
                <a:srgbClr val="000000"/>
              </a:solidFill>
              <a:latin typeface="Libre Franklin Medium"/>
              <a:ea typeface="Libre Franklin Medium"/>
              <a:cs typeface="Libre Franklin Medium"/>
              <a:sym typeface="Libre Franklin Medium"/>
            </a:endParaRPr>
          </a:p>
        </p:txBody>
      </p:sp>
      <p:pic>
        <p:nvPicPr>
          <p:cNvPr id="375" name="Google Shape;375;g20f464e6b67_0_59"/>
          <p:cNvPicPr preferRelativeResize="0"/>
          <p:nvPr/>
        </p:nvPicPr>
        <p:blipFill rotWithShape="1">
          <a:blip r:embed="rId4">
            <a:alphaModFix/>
          </a:blip>
          <a:srcRect l="6168" t="21579" r="8390" b="48801"/>
          <a:stretch/>
        </p:blipFill>
        <p:spPr>
          <a:xfrm>
            <a:off x="6526200" y="1591750"/>
            <a:ext cx="2065475" cy="1327052"/>
          </a:xfrm>
          <a:prstGeom prst="rect">
            <a:avLst/>
          </a:prstGeom>
          <a:noFill/>
          <a:ln>
            <a:noFill/>
          </a:ln>
        </p:spPr>
      </p:pic>
      <p:pic>
        <p:nvPicPr>
          <p:cNvPr id="376" name="Google Shape;376;g20f464e6b67_0_59"/>
          <p:cNvPicPr preferRelativeResize="0"/>
          <p:nvPr/>
        </p:nvPicPr>
        <p:blipFill rotWithShape="1">
          <a:blip r:embed="rId5">
            <a:alphaModFix/>
          </a:blip>
          <a:srcRect t="4219" b="60735"/>
          <a:stretch/>
        </p:blipFill>
        <p:spPr>
          <a:xfrm>
            <a:off x="6526200" y="2990350"/>
            <a:ext cx="2065475" cy="1492499"/>
          </a:xfrm>
          <a:prstGeom prst="rect">
            <a:avLst/>
          </a:prstGeom>
          <a:noFill/>
          <a:ln>
            <a:noFill/>
          </a:ln>
        </p:spPr>
      </p:pic>
      <p:sp>
        <p:nvSpPr>
          <p:cNvPr id="377" name="Google Shape;377;g20f464e6b67_0_59"/>
          <p:cNvSpPr txBox="1"/>
          <p:nvPr/>
        </p:nvSpPr>
        <p:spPr>
          <a:xfrm>
            <a:off x="2668700" y="4629075"/>
            <a:ext cx="6072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latin typeface="Libre Franklin Medium"/>
                <a:ea typeface="Libre Franklin Medium"/>
                <a:cs typeface="Libre Franklin Medium"/>
                <a:sym typeface="Libre Franklin Medium"/>
              </a:rPr>
              <a:t>[7] Meshtastic, “Meshtastic ESP32 web installer,” Accessed: Jan. 29 2023 [Online]. Available: </a:t>
            </a:r>
            <a:r>
              <a:rPr lang="en-US" sz="800"/>
              <a:t> https://meshtastic.org/</a:t>
            </a:r>
            <a:endParaRPr sz="800"/>
          </a:p>
        </p:txBody>
      </p:sp>
      <p:sp>
        <p:nvSpPr>
          <p:cNvPr id="378" name="Google Shape;378;g20f464e6b67_0_59"/>
          <p:cNvSpPr txBox="1"/>
          <p:nvPr/>
        </p:nvSpPr>
        <p:spPr>
          <a:xfrm>
            <a:off x="2490400" y="1354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5</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379" name="Google Shape;379;g20f464e6b67_0_59"/>
          <p:cNvSpPr txBox="1"/>
          <p:nvPr/>
        </p:nvSpPr>
        <p:spPr>
          <a:xfrm>
            <a:off x="8510200" y="1354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[11]</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g1f3895be920_0_342"/>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 - Setup</a:t>
            </a:r>
            <a:endParaRPr/>
          </a:p>
        </p:txBody>
      </p:sp>
      <p:pic>
        <p:nvPicPr>
          <p:cNvPr id="385" name="Google Shape;385;g1f3895be920_0_342"/>
          <p:cNvPicPr preferRelativeResize="0"/>
          <p:nvPr/>
        </p:nvPicPr>
        <p:blipFill rotWithShape="1">
          <a:blip r:embed="rId3">
            <a:alphaModFix/>
          </a:blip>
          <a:srcRect t="5134" b="2178"/>
          <a:stretch/>
        </p:blipFill>
        <p:spPr>
          <a:xfrm>
            <a:off x="5634250" y="1008875"/>
            <a:ext cx="2519151" cy="3705999"/>
          </a:xfrm>
          <a:prstGeom prst="rect">
            <a:avLst/>
          </a:prstGeom>
          <a:noFill/>
          <a:ln>
            <a:noFill/>
          </a:ln>
        </p:spPr>
      </p:pic>
      <p:pic>
        <p:nvPicPr>
          <p:cNvPr id="386" name="Google Shape;386;g1f3895be920_0_342"/>
          <p:cNvPicPr preferRelativeResize="0"/>
          <p:nvPr/>
        </p:nvPicPr>
        <p:blipFill rotWithShape="1">
          <a:blip r:embed="rId4">
            <a:alphaModFix/>
          </a:blip>
          <a:srcRect/>
          <a:stretch/>
        </p:blipFill>
        <p:spPr>
          <a:xfrm>
            <a:off x="1481950" y="3126725"/>
            <a:ext cx="2708625" cy="1409975"/>
          </a:xfrm>
          <a:prstGeom prst="rect">
            <a:avLst/>
          </a:prstGeom>
          <a:noFill/>
          <a:ln>
            <a:noFill/>
          </a:ln>
        </p:spPr>
      </p:pic>
      <p:sp>
        <p:nvSpPr>
          <p:cNvPr id="387" name="Google Shape;387;g1f3895be920_0_342"/>
          <p:cNvSpPr txBox="1"/>
          <p:nvPr/>
        </p:nvSpPr>
        <p:spPr>
          <a:xfrm>
            <a:off x="1481949" y="2718575"/>
            <a:ext cx="2690700" cy="3849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300"/>
              <a:buFont typeface="Arial"/>
              <a:buNone/>
            </a:pPr>
            <a:r>
              <a:rPr lang="en-US" sz="1300" i="0" u="none" strike="noStrike" cap="none">
                <a:solidFill>
                  <a:schemeClr val="dk1"/>
                </a:solidFill>
                <a:latin typeface="Libre Franklin"/>
                <a:ea typeface="Libre Franklin"/>
                <a:cs typeface="Libre Franklin"/>
                <a:sym typeface="Libre Franklin"/>
              </a:rPr>
              <a:t>Long Range-Fast (Default)</a:t>
            </a:r>
            <a:endParaRPr sz="1400" i="0" u="none" strike="noStrike" cap="none">
              <a:solidFill>
                <a:srgbClr val="000000"/>
              </a:solidFill>
              <a:latin typeface="Libre Franklin"/>
              <a:ea typeface="Libre Franklin"/>
              <a:cs typeface="Libre Franklin"/>
              <a:sym typeface="Libre Franklin"/>
            </a:endParaRPr>
          </a:p>
        </p:txBody>
      </p:sp>
      <p:sp>
        <p:nvSpPr>
          <p:cNvPr id="388" name="Google Shape;388;g1f3895be920_0_342"/>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Meshtastic Settings</a:t>
            </a:r>
            <a:endParaRPr/>
          </a:p>
        </p:txBody>
      </p:sp>
      <p:sp>
        <p:nvSpPr>
          <p:cNvPr id="389" name="Google Shape;389;g1f3895be920_0_342"/>
          <p:cNvSpPr/>
          <p:nvPr/>
        </p:nvSpPr>
        <p:spPr>
          <a:xfrm>
            <a:off x="1095163" y="1438813"/>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g1f3895be920_0_342"/>
          <p:cNvSpPr txBox="1"/>
          <p:nvPr/>
        </p:nvSpPr>
        <p:spPr>
          <a:xfrm>
            <a:off x="1142338" y="1412563"/>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391" name="Google Shape;391;g1f3895be920_0_342"/>
          <p:cNvSpPr txBox="1"/>
          <p:nvPr/>
        </p:nvSpPr>
        <p:spPr>
          <a:xfrm>
            <a:off x="1434775" y="1412563"/>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Region: United States</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392" name="Google Shape;392;g1f3895be920_0_342"/>
          <p:cNvSpPr/>
          <p:nvPr/>
        </p:nvSpPr>
        <p:spPr>
          <a:xfrm>
            <a:off x="1101838" y="1899363"/>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g1f3895be920_0_342"/>
          <p:cNvSpPr txBox="1"/>
          <p:nvPr/>
        </p:nvSpPr>
        <p:spPr>
          <a:xfrm>
            <a:off x="1137319" y="1873113"/>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394" name="Google Shape;394;g1f3895be920_0_342"/>
          <p:cNvSpPr txBox="1"/>
          <p:nvPr/>
        </p:nvSpPr>
        <p:spPr>
          <a:xfrm>
            <a:off x="1441450" y="1873125"/>
            <a:ext cx="3491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Modem Preset: Long Range - Fast</a:t>
            </a:r>
            <a:endParaRPr sz="1200" i="0" u="none" strike="noStrike" cap="none">
              <a:solidFill>
                <a:srgbClr val="000000"/>
              </a:solidFill>
              <a:latin typeface="Libre Franklin Medium"/>
              <a:ea typeface="Libre Franklin Medium"/>
              <a:cs typeface="Libre Franklin Medium"/>
              <a:sym typeface="Libre Franklin Medium"/>
            </a:endParaRPr>
          </a:p>
        </p:txBody>
      </p:sp>
      <p:sp>
        <p:nvSpPr>
          <p:cNvPr id="395" name="Google Shape;395;g1f3895be920_0_342"/>
          <p:cNvSpPr/>
          <p:nvPr/>
        </p:nvSpPr>
        <p:spPr>
          <a:xfrm>
            <a:off x="1108513" y="2359913"/>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g1f3895be920_0_342"/>
          <p:cNvSpPr txBox="1"/>
          <p:nvPr/>
        </p:nvSpPr>
        <p:spPr>
          <a:xfrm>
            <a:off x="1132301" y="2333663"/>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397" name="Google Shape;397;g1f3895be920_0_342"/>
          <p:cNvSpPr txBox="1"/>
          <p:nvPr/>
        </p:nvSpPr>
        <p:spPr>
          <a:xfrm>
            <a:off x="1448125" y="2333675"/>
            <a:ext cx="3491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solidFill>
                  <a:schemeClr val="dk1"/>
                </a:solidFill>
                <a:latin typeface="Libre Franklin Medium"/>
                <a:ea typeface="Libre Franklin Medium"/>
                <a:cs typeface="Libre Franklin Medium"/>
                <a:sym typeface="Libre Franklin Medium"/>
              </a:rPr>
              <a:t>Number of hops: Three Hops</a:t>
            </a:r>
            <a:endParaRPr sz="1200" i="0" u="none" strike="noStrike" cap="none">
              <a:solidFill>
                <a:srgbClr val="000000"/>
              </a:solidFill>
              <a:latin typeface="Libre Franklin Medium"/>
              <a:ea typeface="Libre Franklin Medium"/>
              <a:cs typeface="Libre Franklin Medium"/>
              <a:sym typeface="Libre Franklin Medium"/>
            </a:endParaRPr>
          </a:p>
        </p:txBody>
      </p:sp>
      <p:sp>
        <p:nvSpPr>
          <p:cNvPr id="398" name="Google Shape;398;g1f3895be920_0_342"/>
          <p:cNvSpPr txBox="1"/>
          <p:nvPr/>
        </p:nvSpPr>
        <p:spPr>
          <a:xfrm>
            <a:off x="8053000" y="7447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7</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g1b65f133e46_1_9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Graphic User Interface: goTenna and Meshtastic</a:t>
            </a:r>
            <a:endParaRPr/>
          </a:p>
        </p:txBody>
      </p:sp>
      <p:pic>
        <p:nvPicPr>
          <p:cNvPr id="404" name="Google Shape;404;g1b65f133e46_1_90"/>
          <p:cNvPicPr preferRelativeResize="0"/>
          <p:nvPr/>
        </p:nvPicPr>
        <p:blipFill rotWithShape="1">
          <a:blip r:embed="rId3">
            <a:alphaModFix/>
          </a:blip>
          <a:srcRect t="5556" b="4385"/>
          <a:stretch/>
        </p:blipFill>
        <p:spPr>
          <a:xfrm>
            <a:off x="1566025" y="870575"/>
            <a:ext cx="2256700" cy="3446774"/>
          </a:xfrm>
          <a:prstGeom prst="rect">
            <a:avLst/>
          </a:prstGeom>
          <a:noFill/>
          <a:ln>
            <a:noFill/>
          </a:ln>
        </p:spPr>
      </p:pic>
      <p:pic>
        <p:nvPicPr>
          <p:cNvPr id="405" name="Google Shape;405;g1b65f133e46_1_90"/>
          <p:cNvPicPr preferRelativeResize="0"/>
          <p:nvPr/>
        </p:nvPicPr>
        <p:blipFill rotWithShape="1">
          <a:blip r:embed="rId4">
            <a:alphaModFix/>
          </a:blip>
          <a:srcRect t="5384" b="3049"/>
          <a:stretch/>
        </p:blipFill>
        <p:spPr>
          <a:xfrm>
            <a:off x="4756750" y="870575"/>
            <a:ext cx="2127724" cy="3446774"/>
          </a:xfrm>
          <a:prstGeom prst="rect">
            <a:avLst/>
          </a:prstGeom>
          <a:noFill/>
          <a:ln>
            <a:noFill/>
          </a:ln>
        </p:spPr>
      </p:pic>
      <p:sp>
        <p:nvSpPr>
          <p:cNvPr id="406" name="Google Shape;406;g1b65f133e46_1_90"/>
          <p:cNvSpPr txBox="1"/>
          <p:nvPr/>
        </p:nvSpPr>
        <p:spPr>
          <a:xfrm>
            <a:off x="3785800" y="6685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407" name="Google Shape;407;g1b65f133e46_1_90"/>
          <p:cNvSpPr txBox="1"/>
          <p:nvPr/>
        </p:nvSpPr>
        <p:spPr>
          <a:xfrm>
            <a:off x="6757600" y="6685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7</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g20c5272f1ee_0_6"/>
          <p:cNvSpPr txBox="1">
            <a:spLocks noGrp="1"/>
          </p:cNvSpPr>
          <p:nvPr>
            <p:ph type="ctrTitle"/>
          </p:nvPr>
        </p:nvSpPr>
        <p:spPr>
          <a:xfrm>
            <a:off x="0" y="1118525"/>
            <a:ext cx="9144000" cy="8382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6450"/>
              <a:buFont typeface="Impact"/>
              <a:buNone/>
            </a:pPr>
            <a:r>
              <a:rPr lang="en-US" sz="6050">
                <a:solidFill>
                  <a:schemeClr val="dk1"/>
                </a:solidFill>
              </a:rPr>
              <a:t>Testing Environment</a:t>
            </a:r>
            <a:endParaRPr sz="6050">
              <a:solidFill>
                <a:schemeClr val="dk1"/>
              </a:solidFill>
            </a:endParaRPr>
          </a:p>
        </p:txBody>
      </p:sp>
      <p:sp>
        <p:nvSpPr>
          <p:cNvPr id="413" name="Google Shape;413;g20c5272f1ee_0_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17</a:t>
            </a:fld>
            <a:endParaRPr/>
          </a:p>
        </p:txBody>
      </p:sp>
      <p:sp>
        <p:nvSpPr>
          <p:cNvPr id="414" name="Google Shape;414;g20c5272f1ee_0_6"/>
          <p:cNvSpPr txBox="1"/>
          <p:nvPr/>
        </p:nvSpPr>
        <p:spPr>
          <a:xfrm>
            <a:off x="3164375" y="2382200"/>
            <a:ext cx="3000000" cy="16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dk1"/>
                </a:solidFill>
                <a:latin typeface="Fjalla One"/>
                <a:ea typeface="Fjalla One"/>
                <a:cs typeface="Fjalla One"/>
                <a:sym typeface="Fjalla One"/>
              </a:rPr>
              <a:t>03</a:t>
            </a:r>
            <a:endParaRPr sz="9600" b="0" i="0" u="none" strike="noStrike" cap="none">
              <a:solidFill>
                <a:schemeClr val="dk1"/>
              </a:solidFill>
              <a:latin typeface="Fjalla One"/>
              <a:ea typeface="Fjalla One"/>
              <a:cs typeface="Fjalla One"/>
              <a:sym typeface="Fjalla One"/>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18"/>
        <p:cNvGrpSpPr/>
        <p:nvPr/>
      </p:nvGrpSpPr>
      <p:grpSpPr>
        <a:xfrm>
          <a:off x="0" y="0"/>
          <a:ext cx="0" cy="0"/>
          <a:chOff x="0" y="0"/>
          <a:chExt cx="0" cy="0"/>
        </a:xfrm>
      </p:grpSpPr>
      <p:sp>
        <p:nvSpPr>
          <p:cNvPr id="419" name="Google Shape;419;g20f464e6b67_3_214"/>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18</a:t>
            </a:fld>
            <a:endParaRPr/>
          </a:p>
        </p:txBody>
      </p:sp>
      <p:sp>
        <p:nvSpPr>
          <p:cNvPr id="420" name="Google Shape;420;g20f464e6b67_3_214"/>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Environment setting</a:t>
            </a:r>
            <a:endParaRPr/>
          </a:p>
        </p:txBody>
      </p:sp>
      <p:sp>
        <p:nvSpPr>
          <p:cNvPr id="421" name="Google Shape;421;g20f464e6b67_3_214"/>
          <p:cNvSpPr txBox="1">
            <a:spLocks noGrp="1"/>
          </p:cNvSpPr>
          <p:nvPr>
            <p:ph type="subTitle" idx="3"/>
          </p:nvPr>
        </p:nvSpPr>
        <p:spPr>
          <a:xfrm>
            <a:off x="910787" y="942000"/>
            <a:ext cx="28923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University Campus (Urban)</a:t>
            </a:r>
            <a:endParaRPr/>
          </a:p>
        </p:txBody>
      </p:sp>
      <p:sp>
        <p:nvSpPr>
          <p:cNvPr id="422" name="Google Shape;422;g20f464e6b67_3_214"/>
          <p:cNvSpPr txBox="1">
            <a:spLocks noGrp="1"/>
          </p:cNvSpPr>
          <p:nvPr>
            <p:ph type="subTitle" idx="3"/>
          </p:nvPr>
        </p:nvSpPr>
        <p:spPr>
          <a:xfrm>
            <a:off x="6020700" y="942013"/>
            <a:ext cx="12762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Farm (Rural)</a:t>
            </a:r>
            <a:endParaRPr/>
          </a:p>
        </p:txBody>
      </p:sp>
      <p:pic>
        <p:nvPicPr>
          <p:cNvPr id="423" name="Google Shape;423;g20f464e6b67_3_214"/>
          <p:cNvPicPr preferRelativeResize="0"/>
          <p:nvPr/>
        </p:nvPicPr>
        <p:blipFill>
          <a:blip r:embed="rId3">
            <a:alphaModFix/>
          </a:blip>
          <a:stretch>
            <a:fillRect/>
          </a:stretch>
        </p:blipFill>
        <p:spPr>
          <a:xfrm>
            <a:off x="541413" y="1473725"/>
            <a:ext cx="3631027" cy="2723274"/>
          </a:xfrm>
          <a:prstGeom prst="rect">
            <a:avLst/>
          </a:prstGeom>
          <a:noFill/>
          <a:ln>
            <a:noFill/>
          </a:ln>
        </p:spPr>
      </p:pic>
      <p:pic>
        <p:nvPicPr>
          <p:cNvPr id="424" name="Google Shape;424;g20f464e6b67_3_214"/>
          <p:cNvPicPr preferRelativeResize="0"/>
          <p:nvPr/>
        </p:nvPicPr>
        <p:blipFill>
          <a:blip r:embed="rId4">
            <a:alphaModFix/>
          </a:blip>
          <a:stretch>
            <a:fillRect/>
          </a:stretch>
        </p:blipFill>
        <p:spPr>
          <a:xfrm>
            <a:off x="4843300" y="1473725"/>
            <a:ext cx="3631025" cy="27232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g1f421aea88b_0_0"/>
          <p:cNvSpPr txBox="1">
            <a:spLocks noGrp="1"/>
          </p:cNvSpPr>
          <p:nvPr>
            <p:ph type="body" idx="1"/>
          </p:nvPr>
        </p:nvSpPr>
        <p:spPr>
          <a:xfrm>
            <a:off x="1123025" y="3032875"/>
            <a:ext cx="2878200" cy="12492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endParaRPr sz="1400">
              <a:highlight>
                <a:srgbClr val="FFFFFF"/>
              </a:highlight>
              <a:latin typeface="Libre Franklin"/>
              <a:ea typeface="Libre Franklin"/>
              <a:cs typeface="Libre Franklin"/>
              <a:sym typeface="Libre Franklin"/>
            </a:endParaRPr>
          </a:p>
          <a:p>
            <a:pPr marL="0" lvl="0" indent="0" algn="ctr" rtl="0">
              <a:lnSpc>
                <a:spcPct val="115000"/>
              </a:lnSpc>
              <a:spcBef>
                <a:spcPts val="0"/>
              </a:spcBef>
              <a:spcAft>
                <a:spcPts val="0"/>
              </a:spcAft>
              <a:buNone/>
            </a:pPr>
            <a:r>
              <a:rPr lang="en-US" sz="1400">
                <a:latin typeface="Libre Franklin"/>
                <a:ea typeface="Libre Franklin"/>
                <a:cs typeface="Libre Franklin"/>
                <a:sym typeface="Libre Franklin"/>
              </a:rPr>
              <a:t>Overcome the challenge of potential infrastructure disruptions</a:t>
            </a:r>
            <a:endParaRPr sz="1400">
              <a:solidFill>
                <a:srgbClr val="1C1E21"/>
              </a:solidFill>
              <a:latin typeface="Libre Franklin"/>
              <a:ea typeface="Libre Franklin"/>
              <a:cs typeface="Libre Franklin"/>
              <a:sym typeface="Libre Franklin"/>
            </a:endParaRPr>
          </a:p>
        </p:txBody>
      </p:sp>
      <p:sp>
        <p:nvSpPr>
          <p:cNvPr id="430" name="Google Shape;430;g1f421aea88b_0_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19</a:t>
            </a:fld>
            <a:endParaRPr/>
          </a:p>
        </p:txBody>
      </p:sp>
      <p:sp>
        <p:nvSpPr>
          <p:cNvPr id="431" name="Google Shape;431;g1f421aea88b_0_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sp>
        <p:nvSpPr>
          <p:cNvPr id="432" name="Google Shape;432;g1f421aea88b_0_0"/>
          <p:cNvSpPr txBox="1">
            <a:spLocks noGrp="1"/>
          </p:cNvSpPr>
          <p:nvPr>
            <p:ph type="subTitle" idx="3"/>
          </p:nvPr>
        </p:nvSpPr>
        <p:spPr>
          <a:xfrm>
            <a:off x="465537" y="858050"/>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First experiment in campus</a:t>
            </a:r>
            <a:endParaRPr/>
          </a:p>
        </p:txBody>
      </p:sp>
      <p:sp>
        <p:nvSpPr>
          <p:cNvPr id="433" name="Google Shape;433;g1f421aea88b_0_0"/>
          <p:cNvSpPr txBox="1">
            <a:spLocks noGrp="1"/>
          </p:cNvSpPr>
          <p:nvPr>
            <p:ph type="subTitle" idx="3"/>
          </p:nvPr>
        </p:nvSpPr>
        <p:spPr>
          <a:xfrm>
            <a:off x="1887884" y="1467026"/>
            <a:ext cx="13485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Objective</a:t>
            </a:r>
            <a:endParaRPr sz="1850">
              <a:solidFill>
                <a:schemeClr val="accent1"/>
              </a:solidFill>
            </a:endParaRPr>
          </a:p>
        </p:txBody>
      </p:sp>
      <p:pic>
        <p:nvPicPr>
          <p:cNvPr id="434" name="Google Shape;434;g1f421aea88b_0_0"/>
          <p:cNvPicPr preferRelativeResize="0"/>
          <p:nvPr/>
        </p:nvPicPr>
        <p:blipFill rotWithShape="1">
          <a:blip r:embed="rId3">
            <a:alphaModFix/>
          </a:blip>
          <a:srcRect t="13668" b="19231"/>
          <a:stretch/>
        </p:blipFill>
        <p:spPr>
          <a:xfrm>
            <a:off x="1670275" y="1801240"/>
            <a:ext cx="1783700" cy="1231622"/>
          </a:xfrm>
          <a:prstGeom prst="rect">
            <a:avLst/>
          </a:prstGeom>
          <a:noFill/>
          <a:ln>
            <a:noFill/>
          </a:ln>
        </p:spPr>
      </p:pic>
      <p:sp>
        <p:nvSpPr>
          <p:cNvPr id="435" name="Google Shape;435;g1f421aea88b_0_0"/>
          <p:cNvSpPr txBox="1">
            <a:spLocks noGrp="1"/>
          </p:cNvSpPr>
          <p:nvPr>
            <p:ph type="subTitle" idx="3"/>
          </p:nvPr>
        </p:nvSpPr>
        <p:spPr>
          <a:xfrm>
            <a:off x="5991435" y="1467025"/>
            <a:ext cx="12015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Approach</a:t>
            </a:r>
            <a:endParaRPr sz="1850">
              <a:solidFill>
                <a:schemeClr val="accent1"/>
              </a:solidFill>
            </a:endParaRPr>
          </a:p>
        </p:txBody>
      </p:sp>
      <p:pic>
        <p:nvPicPr>
          <p:cNvPr id="436" name="Google Shape;436;g1f421aea88b_0_0"/>
          <p:cNvPicPr preferRelativeResize="0"/>
          <p:nvPr/>
        </p:nvPicPr>
        <p:blipFill rotWithShape="1">
          <a:blip r:embed="rId4">
            <a:alphaModFix/>
          </a:blip>
          <a:srcRect t="18094" b="16276"/>
          <a:stretch/>
        </p:blipFill>
        <p:spPr>
          <a:xfrm>
            <a:off x="5729390" y="1860225"/>
            <a:ext cx="1725573" cy="1132500"/>
          </a:xfrm>
          <a:prstGeom prst="rect">
            <a:avLst/>
          </a:prstGeom>
          <a:noFill/>
          <a:ln>
            <a:noFill/>
          </a:ln>
        </p:spPr>
      </p:pic>
      <p:sp>
        <p:nvSpPr>
          <p:cNvPr id="437" name="Google Shape;437;g1f421aea88b_0_0"/>
          <p:cNvSpPr txBox="1">
            <a:spLocks noGrp="1"/>
          </p:cNvSpPr>
          <p:nvPr>
            <p:ph type="body" idx="1"/>
          </p:nvPr>
        </p:nvSpPr>
        <p:spPr>
          <a:xfrm>
            <a:off x="5296775" y="2992725"/>
            <a:ext cx="2590800" cy="12492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US" sz="1400">
                <a:solidFill>
                  <a:srgbClr val="1C1E21"/>
                </a:solidFill>
                <a:latin typeface="Libre Franklin"/>
                <a:ea typeface="Libre Franklin"/>
                <a:cs typeface="Libre Franklin"/>
                <a:sym typeface="Libre Franklin"/>
              </a:rPr>
              <a:t>Three nodes were placed in parking lot near Knoy, Purdue Memorial Union and Krannert</a:t>
            </a:r>
            <a:endParaRPr sz="1400">
              <a:solidFill>
                <a:srgbClr val="1C1E21"/>
              </a:solidFill>
              <a:latin typeface="Libre Franklin"/>
              <a:ea typeface="Libre Franklin"/>
              <a:cs typeface="Libre Franklin"/>
              <a:sym typeface="Libre Franklin"/>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g2015ff2bb09_0_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2400"/>
              <a:buNone/>
            </a:pPr>
            <a:r>
              <a:rPr lang="en-US"/>
              <a:t>Team Members</a:t>
            </a:r>
            <a:endParaRPr/>
          </a:p>
        </p:txBody>
      </p:sp>
      <p:sp>
        <p:nvSpPr>
          <p:cNvPr id="134" name="Google Shape;134;g2015ff2bb09_0_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700"/>
              <a:buFont typeface="Arial"/>
              <a:buNone/>
            </a:pPr>
            <a:fld id="{00000000-1234-1234-1234-123412341234}" type="slidenum">
              <a:rPr lang="en-US"/>
              <a:t>2</a:t>
            </a:fld>
            <a:endParaRPr/>
          </a:p>
        </p:txBody>
      </p:sp>
      <p:pic>
        <p:nvPicPr>
          <p:cNvPr id="135" name="Google Shape;135;g2015ff2bb09_0_8"/>
          <p:cNvPicPr preferRelativeResize="0"/>
          <p:nvPr/>
        </p:nvPicPr>
        <p:blipFill rotWithShape="1">
          <a:blip r:embed="rId3">
            <a:alphaModFix/>
          </a:blip>
          <a:srcRect/>
          <a:stretch/>
        </p:blipFill>
        <p:spPr>
          <a:xfrm>
            <a:off x="1209400" y="2698550"/>
            <a:ext cx="1281300" cy="1427100"/>
          </a:xfrm>
          <a:prstGeom prst="ellipse">
            <a:avLst/>
          </a:prstGeom>
          <a:noFill/>
          <a:ln>
            <a:noFill/>
          </a:ln>
        </p:spPr>
      </p:pic>
      <p:sp>
        <p:nvSpPr>
          <p:cNvPr id="136" name="Google Shape;136;g2015ff2bb09_0_8"/>
          <p:cNvSpPr txBox="1"/>
          <p:nvPr/>
        </p:nvSpPr>
        <p:spPr>
          <a:xfrm>
            <a:off x="1136488" y="4166675"/>
            <a:ext cx="142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Sujee Noh</a:t>
            </a:r>
            <a:endParaRPr sz="1400" b="0" i="0" u="none" strike="noStrike" cap="none">
              <a:solidFill>
                <a:srgbClr val="000000"/>
              </a:solidFill>
              <a:latin typeface="Libre Franklin Medium"/>
              <a:ea typeface="Libre Franklin Medium"/>
              <a:cs typeface="Libre Franklin Medium"/>
              <a:sym typeface="Libre Franklin Medium"/>
            </a:endParaRPr>
          </a:p>
        </p:txBody>
      </p:sp>
      <p:pic>
        <p:nvPicPr>
          <p:cNvPr id="137" name="Google Shape;137;g2015ff2bb09_0_8"/>
          <p:cNvPicPr preferRelativeResize="0"/>
          <p:nvPr/>
        </p:nvPicPr>
        <p:blipFill rotWithShape="1">
          <a:blip r:embed="rId4">
            <a:alphaModFix/>
          </a:blip>
          <a:srcRect/>
          <a:stretch/>
        </p:blipFill>
        <p:spPr>
          <a:xfrm>
            <a:off x="3648750" y="827825"/>
            <a:ext cx="1427100" cy="1427100"/>
          </a:xfrm>
          <a:prstGeom prst="ellipse">
            <a:avLst/>
          </a:prstGeom>
          <a:noFill/>
          <a:ln>
            <a:noFill/>
          </a:ln>
        </p:spPr>
      </p:pic>
      <p:sp>
        <p:nvSpPr>
          <p:cNvPr id="138" name="Google Shape;138;g2015ff2bb09_0_8"/>
          <p:cNvSpPr txBox="1"/>
          <p:nvPr/>
        </p:nvSpPr>
        <p:spPr>
          <a:xfrm>
            <a:off x="3648750" y="2298350"/>
            <a:ext cx="1427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Keonwoo Lim</a:t>
            </a:r>
            <a:endParaRPr sz="1400" b="0" i="0" u="none" strike="noStrike" cap="none">
              <a:solidFill>
                <a:srgbClr val="000000"/>
              </a:solidFill>
              <a:latin typeface="Libre Franklin Medium"/>
              <a:ea typeface="Libre Franklin Medium"/>
              <a:cs typeface="Libre Franklin Medium"/>
              <a:sym typeface="Libre Franklin Medium"/>
            </a:endParaRPr>
          </a:p>
        </p:txBody>
      </p:sp>
      <p:pic>
        <p:nvPicPr>
          <p:cNvPr id="139" name="Google Shape;139;g2015ff2bb09_0_8"/>
          <p:cNvPicPr preferRelativeResize="0"/>
          <p:nvPr/>
        </p:nvPicPr>
        <p:blipFill rotWithShape="1">
          <a:blip r:embed="rId5">
            <a:alphaModFix/>
          </a:blip>
          <a:srcRect/>
          <a:stretch/>
        </p:blipFill>
        <p:spPr>
          <a:xfrm>
            <a:off x="6310838" y="827824"/>
            <a:ext cx="1427100" cy="1427100"/>
          </a:xfrm>
          <a:prstGeom prst="ellipse">
            <a:avLst/>
          </a:prstGeom>
          <a:noFill/>
          <a:ln>
            <a:noFill/>
          </a:ln>
        </p:spPr>
      </p:pic>
      <p:sp>
        <p:nvSpPr>
          <p:cNvPr id="140" name="Google Shape;140;g2015ff2bb09_0_8"/>
          <p:cNvSpPr txBox="1"/>
          <p:nvPr/>
        </p:nvSpPr>
        <p:spPr>
          <a:xfrm>
            <a:off x="6101138" y="2298350"/>
            <a:ext cx="18465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Younguk Maeng</a:t>
            </a:r>
            <a:endParaRPr sz="1400" b="0" i="0" u="none" strike="noStrike" cap="none">
              <a:solidFill>
                <a:srgbClr val="000000"/>
              </a:solidFill>
              <a:latin typeface="Libre Franklin Medium"/>
              <a:ea typeface="Libre Franklin Medium"/>
              <a:cs typeface="Libre Franklin Medium"/>
              <a:sym typeface="Libre Franklin Medium"/>
            </a:endParaRPr>
          </a:p>
        </p:txBody>
      </p:sp>
      <p:sp>
        <p:nvSpPr>
          <p:cNvPr id="141" name="Google Shape;141;g2015ff2bb09_0_8"/>
          <p:cNvSpPr txBox="1"/>
          <p:nvPr/>
        </p:nvSpPr>
        <p:spPr>
          <a:xfrm>
            <a:off x="607330" y="2270813"/>
            <a:ext cx="25941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Gwangyeok Kim (Leader)</a:t>
            </a:r>
            <a:endParaRPr sz="1400" b="0" i="0" u="none" strike="noStrike" cap="none">
              <a:solidFill>
                <a:srgbClr val="000000"/>
              </a:solidFill>
              <a:latin typeface="Libre Franklin Medium"/>
              <a:ea typeface="Libre Franklin Medium"/>
              <a:cs typeface="Libre Franklin Medium"/>
              <a:sym typeface="Libre Franklin Medium"/>
            </a:endParaRPr>
          </a:p>
        </p:txBody>
      </p:sp>
      <p:sp>
        <p:nvSpPr>
          <p:cNvPr id="142" name="Google Shape;142;g2015ff2bb09_0_8"/>
          <p:cNvSpPr txBox="1"/>
          <p:nvPr/>
        </p:nvSpPr>
        <p:spPr>
          <a:xfrm>
            <a:off x="3533640" y="4141825"/>
            <a:ext cx="16998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Xavier Lopez</a:t>
            </a:r>
            <a:endParaRPr sz="1400" b="0" i="0" u="none" strike="noStrike" cap="none">
              <a:solidFill>
                <a:srgbClr val="000000"/>
              </a:solidFill>
              <a:latin typeface="Libre Franklin Medium"/>
              <a:ea typeface="Libre Franklin Medium"/>
              <a:cs typeface="Libre Franklin Medium"/>
              <a:sym typeface="Libre Franklin Medium"/>
            </a:endParaRPr>
          </a:p>
        </p:txBody>
      </p:sp>
      <p:sp>
        <p:nvSpPr>
          <p:cNvPr id="143" name="Google Shape;143;g2015ff2bb09_0_8"/>
          <p:cNvSpPr txBox="1"/>
          <p:nvPr/>
        </p:nvSpPr>
        <p:spPr>
          <a:xfrm>
            <a:off x="5933037" y="4141825"/>
            <a:ext cx="2129700" cy="400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Baylasan Al Shubbar</a:t>
            </a:r>
            <a:endParaRPr sz="1400" b="0" i="0" u="none" strike="noStrike" cap="none">
              <a:solidFill>
                <a:srgbClr val="000000"/>
              </a:solidFill>
              <a:latin typeface="Libre Franklin Medium"/>
              <a:ea typeface="Libre Franklin Medium"/>
              <a:cs typeface="Libre Franklin Medium"/>
              <a:sym typeface="Libre Franklin Medium"/>
            </a:endParaRPr>
          </a:p>
        </p:txBody>
      </p:sp>
      <p:pic>
        <p:nvPicPr>
          <p:cNvPr id="144" name="Google Shape;144;g2015ff2bb09_0_8"/>
          <p:cNvPicPr preferRelativeResize="0"/>
          <p:nvPr/>
        </p:nvPicPr>
        <p:blipFill rotWithShape="1">
          <a:blip r:embed="rId6">
            <a:alphaModFix/>
          </a:blip>
          <a:srcRect/>
          <a:stretch/>
        </p:blipFill>
        <p:spPr>
          <a:xfrm>
            <a:off x="1115238" y="816163"/>
            <a:ext cx="1427100" cy="1427100"/>
          </a:xfrm>
          <a:prstGeom prst="ellipse">
            <a:avLst/>
          </a:prstGeom>
          <a:noFill/>
          <a:ln>
            <a:noFill/>
          </a:ln>
        </p:spPr>
      </p:pic>
      <p:pic>
        <p:nvPicPr>
          <p:cNvPr id="145" name="Google Shape;145;g2015ff2bb09_0_8"/>
          <p:cNvPicPr preferRelativeResize="0"/>
          <p:nvPr/>
        </p:nvPicPr>
        <p:blipFill rotWithShape="1">
          <a:blip r:embed="rId7">
            <a:alphaModFix/>
          </a:blip>
          <a:srcRect r="9371" b="9371"/>
          <a:stretch/>
        </p:blipFill>
        <p:spPr>
          <a:xfrm>
            <a:off x="6394275" y="2698549"/>
            <a:ext cx="1427100" cy="1427100"/>
          </a:xfrm>
          <a:prstGeom prst="ellipse">
            <a:avLst/>
          </a:prstGeom>
          <a:noFill/>
          <a:ln>
            <a:noFill/>
          </a:ln>
        </p:spPr>
      </p:pic>
      <p:pic>
        <p:nvPicPr>
          <p:cNvPr id="146" name="Google Shape;146;g2015ff2bb09_0_8"/>
          <p:cNvPicPr preferRelativeResize="0"/>
          <p:nvPr/>
        </p:nvPicPr>
        <p:blipFill>
          <a:blip r:embed="rId8">
            <a:alphaModFix/>
          </a:blip>
          <a:stretch>
            <a:fillRect/>
          </a:stretch>
        </p:blipFill>
        <p:spPr>
          <a:xfrm>
            <a:off x="3702700" y="2698550"/>
            <a:ext cx="1373100" cy="1427100"/>
          </a:xfrm>
          <a:prstGeom prst="ellipse">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g210b67d13a2_3_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pic>
        <p:nvPicPr>
          <p:cNvPr id="443" name="Google Shape;443;g210b67d13a2_3_0"/>
          <p:cNvPicPr preferRelativeResize="0"/>
          <p:nvPr/>
        </p:nvPicPr>
        <p:blipFill>
          <a:blip r:embed="rId3">
            <a:alphaModFix/>
          </a:blip>
          <a:stretch>
            <a:fillRect/>
          </a:stretch>
        </p:blipFill>
        <p:spPr>
          <a:xfrm>
            <a:off x="143150" y="982074"/>
            <a:ext cx="8460976" cy="31793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g20f464e6b67_3_222"/>
          <p:cNvSpPr txBox="1">
            <a:spLocks noGrp="1"/>
          </p:cNvSpPr>
          <p:nvPr>
            <p:ph type="body" idx="1"/>
          </p:nvPr>
        </p:nvSpPr>
        <p:spPr>
          <a:xfrm>
            <a:off x="883250" y="2515988"/>
            <a:ext cx="2445300" cy="1219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latin typeface="Libre Franklin"/>
                <a:ea typeface="Libre Franklin"/>
                <a:cs typeface="Libre Franklin"/>
                <a:sym typeface="Libre Franklin"/>
              </a:rPr>
              <a:t>It changed its position such as </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on the roof</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inside the parking lot </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outside the parking lot</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underground tunnel</a:t>
            </a:r>
            <a:endParaRPr sz="1300">
              <a:solidFill>
                <a:srgbClr val="1C1E21"/>
              </a:solidFill>
              <a:latin typeface="Libre Franklin"/>
              <a:ea typeface="Libre Franklin"/>
              <a:cs typeface="Libre Franklin"/>
              <a:sym typeface="Libre Franklin"/>
            </a:endParaRPr>
          </a:p>
        </p:txBody>
      </p:sp>
      <p:sp>
        <p:nvSpPr>
          <p:cNvPr id="449" name="Google Shape;449;g20f464e6b67_3_222"/>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21</a:t>
            </a:fld>
            <a:endParaRPr/>
          </a:p>
        </p:txBody>
      </p:sp>
      <p:sp>
        <p:nvSpPr>
          <p:cNvPr id="450" name="Google Shape;450;g20f464e6b67_3_222"/>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sp>
        <p:nvSpPr>
          <p:cNvPr id="451" name="Google Shape;451;g20f464e6b67_3_222"/>
          <p:cNvSpPr txBox="1">
            <a:spLocks noGrp="1"/>
          </p:cNvSpPr>
          <p:nvPr>
            <p:ph type="subTitle" idx="3"/>
          </p:nvPr>
        </p:nvSpPr>
        <p:spPr>
          <a:xfrm>
            <a:off x="683537" y="927250"/>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First experiment in campus</a:t>
            </a:r>
            <a:endParaRPr/>
          </a:p>
        </p:txBody>
      </p:sp>
      <p:grpSp>
        <p:nvGrpSpPr>
          <p:cNvPr id="452" name="Google Shape;452;g20f464e6b67_3_222"/>
          <p:cNvGrpSpPr/>
          <p:nvPr/>
        </p:nvGrpSpPr>
        <p:grpSpPr>
          <a:xfrm>
            <a:off x="431738" y="1672200"/>
            <a:ext cx="386775" cy="384900"/>
            <a:chOff x="736538" y="1672200"/>
            <a:chExt cx="386775" cy="384900"/>
          </a:xfrm>
        </p:grpSpPr>
        <p:sp>
          <p:nvSpPr>
            <p:cNvPr id="453" name="Google Shape;453;g20f464e6b67_3_222"/>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g20f464e6b67_3_222"/>
            <p:cNvSpPr txBox="1"/>
            <p:nvPr/>
          </p:nvSpPr>
          <p:spPr>
            <a:xfrm>
              <a:off x="783713"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grpSp>
      <p:sp>
        <p:nvSpPr>
          <p:cNvPr id="455" name="Google Shape;455;g20f464e6b67_3_222"/>
          <p:cNvSpPr txBox="1"/>
          <p:nvPr/>
        </p:nvSpPr>
        <p:spPr>
          <a:xfrm>
            <a:off x="771350" y="1672200"/>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The endpoint P3 was fixed </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456" name="Google Shape;456;g20f464e6b67_3_222"/>
          <p:cNvSpPr/>
          <p:nvPr/>
        </p:nvSpPr>
        <p:spPr>
          <a:xfrm>
            <a:off x="431738" y="215733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g20f464e6b67_3_222"/>
          <p:cNvSpPr txBox="1"/>
          <p:nvPr/>
        </p:nvSpPr>
        <p:spPr>
          <a:xfrm>
            <a:off x="455526" y="213108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458" name="Google Shape;458;g20f464e6b67_3_222"/>
          <p:cNvSpPr txBox="1"/>
          <p:nvPr/>
        </p:nvSpPr>
        <p:spPr>
          <a:xfrm>
            <a:off x="771350" y="2131100"/>
            <a:ext cx="4118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The endpoint P1 changed to various positions</a:t>
            </a:r>
            <a:endParaRPr sz="1300" i="0" u="none" strike="noStrike" cap="none">
              <a:solidFill>
                <a:srgbClr val="000000"/>
              </a:solidFill>
              <a:latin typeface="Libre Franklin Medium"/>
              <a:ea typeface="Libre Franklin Medium"/>
              <a:cs typeface="Libre Franklin Medium"/>
              <a:sym typeface="Libre Franklin Medium"/>
            </a:endParaRPr>
          </a:p>
        </p:txBody>
      </p:sp>
      <p:pic>
        <p:nvPicPr>
          <p:cNvPr id="459" name="Google Shape;459;g20f464e6b67_3_222"/>
          <p:cNvPicPr preferRelativeResize="0"/>
          <p:nvPr/>
        </p:nvPicPr>
        <p:blipFill>
          <a:blip r:embed="rId3">
            <a:alphaModFix/>
          </a:blip>
          <a:stretch>
            <a:fillRect/>
          </a:stretch>
        </p:blipFill>
        <p:spPr>
          <a:xfrm>
            <a:off x="4254950" y="1370850"/>
            <a:ext cx="4584253" cy="240180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g20f5c661d9b_2_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22</a:t>
            </a:fld>
            <a:endParaRPr/>
          </a:p>
        </p:txBody>
      </p:sp>
      <p:sp>
        <p:nvSpPr>
          <p:cNvPr id="465" name="Google Shape;465;g20f5c661d9b_2_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sp>
        <p:nvSpPr>
          <p:cNvPr id="466" name="Google Shape;466;g20f5c661d9b_2_8"/>
          <p:cNvSpPr txBox="1">
            <a:spLocks noGrp="1"/>
          </p:cNvSpPr>
          <p:nvPr>
            <p:ph type="subTitle" idx="3"/>
          </p:nvPr>
        </p:nvSpPr>
        <p:spPr>
          <a:xfrm>
            <a:off x="683537" y="927250"/>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Difficulties</a:t>
            </a:r>
            <a:endParaRPr/>
          </a:p>
        </p:txBody>
      </p:sp>
      <p:sp>
        <p:nvSpPr>
          <p:cNvPr id="467" name="Google Shape;467;g20f5c661d9b_2_8"/>
          <p:cNvSpPr txBox="1">
            <a:spLocks noGrp="1"/>
          </p:cNvSpPr>
          <p:nvPr>
            <p:ph type="body" idx="1"/>
          </p:nvPr>
        </p:nvSpPr>
        <p:spPr>
          <a:xfrm>
            <a:off x="1170525" y="1724500"/>
            <a:ext cx="3029100" cy="51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latin typeface="Libre Franklin"/>
                <a:ea typeface="Libre Franklin"/>
                <a:cs typeface="Libre Franklin"/>
                <a:sym typeface="Libre Franklin"/>
              </a:rPr>
              <a:t>Both goTenna Pro X and Meshtastic had weak signals in the tunnels</a:t>
            </a:r>
            <a:endParaRPr sz="1300">
              <a:solidFill>
                <a:srgbClr val="1C1E21"/>
              </a:solidFill>
              <a:latin typeface="Libre Franklin"/>
              <a:ea typeface="Libre Franklin"/>
              <a:cs typeface="Libre Franklin"/>
              <a:sym typeface="Libre Franklin"/>
            </a:endParaRPr>
          </a:p>
        </p:txBody>
      </p:sp>
      <p:sp>
        <p:nvSpPr>
          <p:cNvPr id="468" name="Google Shape;468;g20f5c661d9b_2_8"/>
          <p:cNvSpPr/>
          <p:nvPr/>
        </p:nvSpPr>
        <p:spPr>
          <a:xfrm>
            <a:off x="727113" y="13921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g20f5c661d9b_2_8"/>
          <p:cNvSpPr txBox="1"/>
          <p:nvPr/>
        </p:nvSpPr>
        <p:spPr>
          <a:xfrm>
            <a:off x="774288" y="13658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sp>
        <p:nvSpPr>
          <p:cNvPr id="470" name="Google Shape;470;g20f5c661d9b_2_8"/>
          <p:cNvSpPr txBox="1"/>
          <p:nvPr/>
        </p:nvSpPr>
        <p:spPr>
          <a:xfrm>
            <a:off x="1066725" y="1365850"/>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Weak Antenna Signals</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471" name="Google Shape;471;g20f5c661d9b_2_8"/>
          <p:cNvSpPr/>
          <p:nvPr/>
        </p:nvSpPr>
        <p:spPr>
          <a:xfrm>
            <a:off x="727113" y="22933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g20f5c661d9b_2_8"/>
          <p:cNvSpPr txBox="1"/>
          <p:nvPr/>
        </p:nvSpPr>
        <p:spPr>
          <a:xfrm>
            <a:off x="750901" y="22670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473" name="Google Shape;473;g20f5c661d9b_2_8"/>
          <p:cNvSpPr txBox="1"/>
          <p:nvPr/>
        </p:nvSpPr>
        <p:spPr>
          <a:xfrm>
            <a:off x="1066725" y="3431616"/>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Uncertainty</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474" name="Google Shape;474;g20f5c661d9b_2_8"/>
          <p:cNvSpPr txBox="1">
            <a:spLocks noGrp="1"/>
          </p:cNvSpPr>
          <p:nvPr>
            <p:ph type="body" idx="1"/>
          </p:nvPr>
        </p:nvSpPr>
        <p:spPr>
          <a:xfrm>
            <a:off x="1170525" y="3847516"/>
            <a:ext cx="3029100" cy="898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latin typeface="Libre Franklin"/>
                <a:ea typeface="Libre Franklin"/>
                <a:cs typeface="Libre Franklin"/>
                <a:sym typeface="Libre Franklin"/>
              </a:rPr>
              <a:t>The relay node (P2) was only 260m away from P3 </a:t>
            </a:r>
            <a:endParaRPr sz="1300">
              <a:solidFill>
                <a:srgbClr val="1C1E21"/>
              </a:solidFill>
              <a:latin typeface="Libre Franklin"/>
              <a:ea typeface="Libre Franklin"/>
              <a:cs typeface="Libre Franklin"/>
              <a:sym typeface="Libre Franklin"/>
            </a:endParaRPr>
          </a:p>
        </p:txBody>
      </p:sp>
      <p:sp>
        <p:nvSpPr>
          <p:cNvPr id="475" name="Google Shape;475;g20f5c661d9b_2_8"/>
          <p:cNvSpPr/>
          <p:nvPr/>
        </p:nvSpPr>
        <p:spPr>
          <a:xfrm>
            <a:off x="727113" y="34554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g20f5c661d9b_2_8"/>
          <p:cNvSpPr txBox="1"/>
          <p:nvPr/>
        </p:nvSpPr>
        <p:spPr>
          <a:xfrm>
            <a:off x="750901" y="342915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477" name="Google Shape;477;g20f5c661d9b_2_8"/>
          <p:cNvSpPr txBox="1"/>
          <p:nvPr/>
        </p:nvSpPr>
        <p:spPr>
          <a:xfrm>
            <a:off x="1043425" y="2260925"/>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Inconsistency</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478" name="Google Shape;478;g20f5c661d9b_2_8"/>
          <p:cNvSpPr txBox="1">
            <a:spLocks noGrp="1"/>
          </p:cNvSpPr>
          <p:nvPr>
            <p:ph type="body" idx="1"/>
          </p:nvPr>
        </p:nvSpPr>
        <p:spPr>
          <a:xfrm>
            <a:off x="1137775" y="2667150"/>
            <a:ext cx="2990100" cy="898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latin typeface="Libre Franklin"/>
                <a:ea typeface="Libre Franklin"/>
                <a:cs typeface="Libre Franklin"/>
                <a:sym typeface="Libre Franklin"/>
              </a:rPr>
              <a:t>The relay node (P2) had to move to different positions within the parking lot to receive the message from P1</a:t>
            </a:r>
            <a:endParaRPr sz="1300">
              <a:solidFill>
                <a:srgbClr val="1C1E21"/>
              </a:solidFill>
              <a:latin typeface="Libre Franklin"/>
              <a:ea typeface="Libre Franklin"/>
              <a:cs typeface="Libre Franklin"/>
              <a:sym typeface="Libre Franklin"/>
            </a:endParaRPr>
          </a:p>
        </p:txBody>
      </p:sp>
      <p:pic>
        <p:nvPicPr>
          <p:cNvPr id="479" name="Google Shape;479;g20f5c661d9b_2_8"/>
          <p:cNvPicPr preferRelativeResize="0"/>
          <p:nvPr/>
        </p:nvPicPr>
        <p:blipFill>
          <a:blip r:embed="rId3">
            <a:alphaModFix/>
          </a:blip>
          <a:stretch>
            <a:fillRect/>
          </a:stretch>
        </p:blipFill>
        <p:spPr>
          <a:xfrm>
            <a:off x="4254950" y="1370850"/>
            <a:ext cx="4584253" cy="240180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g210b32ba111_0_5"/>
          <p:cNvSpPr txBox="1">
            <a:spLocks noGrp="1"/>
          </p:cNvSpPr>
          <p:nvPr>
            <p:ph type="body" idx="1"/>
          </p:nvPr>
        </p:nvSpPr>
        <p:spPr>
          <a:xfrm>
            <a:off x="1296401" y="2964425"/>
            <a:ext cx="2760300" cy="6669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endParaRPr sz="1400">
              <a:highlight>
                <a:srgbClr val="FFFFFF"/>
              </a:highlight>
              <a:latin typeface="Libre Franklin"/>
              <a:ea typeface="Libre Franklin"/>
              <a:cs typeface="Libre Franklin"/>
              <a:sym typeface="Libre Franklin"/>
            </a:endParaRPr>
          </a:p>
          <a:p>
            <a:pPr marL="0" lvl="0" indent="0" algn="ctr" rtl="0">
              <a:lnSpc>
                <a:spcPct val="115000"/>
              </a:lnSpc>
              <a:spcBef>
                <a:spcPts val="0"/>
              </a:spcBef>
              <a:spcAft>
                <a:spcPts val="0"/>
              </a:spcAft>
              <a:buNone/>
            </a:pPr>
            <a:r>
              <a:rPr lang="en-US" sz="1400">
                <a:latin typeface="Libre Franklin"/>
                <a:ea typeface="Libre Franklin"/>
                <a:cs typeface="Libre Franklin"/>
                <a:sym typeface="Libre Franklin"/>
              </a:rPr>
              <a:t>Verify the messages could be sent in the tunnel to other nodes</a:t>
            </a:r>
            <a:endParaRPr sz="1400">
              <a:solidFill>
                <a:srgbClr val="1C1E21"/>
              </a:solidFill>
              <a:latin typeface="Libre Franklin"/>
              <a:ea typeface="Libre Franklin"/>
              <a:cs typeface="Libre Franklin"/>
              <a:sym typeface="Libre Franklin"/>
            </a:endParaRPr>
          </a:p>
        </p:txBody>
      </p:sp>
      <p:sp>
        <p:nvSpPr>
          <p:cNvPr id="485" name="Google Shape;485;g210b32ba111_0_5"/>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23</a:t>
            </a:fld>
            <a:endParaRPr/>
          </a:p>
        </p:txBody>
      </p:sp>
      <p:sp>
        <p:nvSpPr>
          <p:cNvPr id="486" name="Google Shape;486;g210b32ba111_0_5"/>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sp>
        <p:nvSpPr>
          <p:cNvPr id="487" name="Google Shape;487;g210b32ba111_0_5"/>
          <p:cNvSpPr txBox="1">
            <a:spLocks noGrp="1"/>
          </p:cNvSpPr>
          <p:nvPr>
            <p:ph type="subTitle" idx="3"/>
          </p:nvPr>
        </p:nvSpPr>
        <p:spPr>
          <a:xfrm>
            <a:off x="1953438" y="1512163"/>
            <a:ext cx="11586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Objective</a:t>
            </a:r>
            <a:endParaRPr sz="1850">
              <a:solidFill>
                <a:schemeClr val="accent1"/>
              </a:solidFill>
            </a:endParaRPr>
          </a:p>
        </p:txBody>
      </p:sp>
      <p:pic>
        <p:nvPicPr>
          <p:cNvPr id="488" name="Google Shape;488;g210b32ba111_0_5"/>
          <p:cNvPicPr preferRelativeResize="0"/>
          <p:nvPr/>
        </p:nvPicPr>
        <p:blipFill rotWithShape="1">
          <a:blip r:embed="rId3">
            <a:alphaModFix/>
          </a:blip>
          <a:srcRect t="13668" b="19231"/>
          <a:stretch/>
        </p:blipFill>
        <p:spPr>
          <a:xfrm>
            <a:off x="1766487" y="1797962"/>
            <a:ext cx="1532401" cy="1053208"/>
          </a:xfrm>
          <a:prstGeom prst="rect">
            <a:avLst/>
          </a:prstGeom>
          <a:noFill/>
          <a:ln>
            <a:noFill/>
          </a:ln>
        </p:spPr>
      </p:pic>
      <p:sp>
        <p:nvSpPr>
          <p:cNvPr id="489" name="Google Shape;489;g210b32ba111_0_5"/>
          <p:cNvSpPr txBox="1">
            <a:spLocks noGrp="1"/>
          </p:cNvSpPr>
          <p:nvPr>
            <p:ph type="subTitle" idx="3"/>
          </p:nvPr>
        </p:nvSpPr>
        <p:spPr>
          <a:xfrm>
            <a:off x="5331612" y="1512175"/>
            <a:ext cx="13257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Approach</a:t>
            </a:r>
            <a:endParaRPr sz="1850">
              <a:solidFill>
                <a:schemeClr val="accent1"/>
              </a:solidFill>
            </a:endParaRPr>
          </a:p>
        </p:txBody>
      </p:sp>
      <p:pic>
        <p:nvPicPr>
          <p:cNvPr id="490" name="Google Shape;490;g210b32ba111_0_5"/>
          <p:cNvPicPr preferRelativeResize="0"/>
          <p:nvPr/>
        </p:nvPicPr>
        <p:blipFill rotWithShape="1">
          <a:blip r:embed="rId4">
            <a:alphaModFix/>
          </a:blip>
          <a:srcRect t="18094" b="16276"/>
          <a:stretch/>
        </p:blipFill>
        <p:spPr>
          <a:xfrm>
            <a:off x="5240913" y="1802875"/>
            <a:ext cx="1507100" cy="1043400"/>
          </a:xfrm>
          <a:prstGeom prst="rect">
            <a:avLst/>
          </a:prstGeom>
          <a:noFill/>
          <a:ln>
            <a:noFill/>
          </a:ln>
        </p:spPr>
      </p:pic>
      <p:sp>
        <p:nvSpPr>
          <p:cNvPr id="491" name="Google Shape;491;g210b32ba111_0_5"/>
          <p:cNvSpPr txBox="1">
            <a:spLocks noGrp="1"/>
          </p:cNvSpPr>
          <p:nvPr>
            <p:ph type="body" idx="1"/>
          </p:nvPr>
        </p:nvSpPr>
        <p:spPr>
          <a:xfrm>
            <a:off x="4844263" y="3078925"/>
            <a:ext cx="2300400" cy="1043400"/>
          </a:xfrm>
          <a:prstGeom prst="rect">
            <a:avLst/>
          </a:prstGeom>
          <a:noFill/>
          <a:ln>
            <a:noFill/>
          </a:ln>
        </p:spPr>
        <p:txBody>
          <a:bodyPr spcFirstLastPara="1" wrap="square" lIns="0" tIns="0" rIns="0" bIns="0" anchor="ctr" anchorCtr="0">
            <a:noAutofit/>
          </a:bodyPr>
          <a:lstStyle/>
          <a:p>
            <a:pPr marL="0" lvl="0" indent="0" algn="ctr" rtl="0">
              <a:lnSpc>
                <a:spcPct val="115000"/>
              </a:lnSpc>
              <a:spcBef>
                <a:spcPts val="0"/>
              </a:spcBef>
              <a:spcAft>
                <a:spcPts val="0"/>
              </a:spcAft>
              <a:buNone/>
            </a:pPr>
            <a:r>
              <a:rPr lang="en-US" sz="1400">
                <a:solidFill>
                  <a:srgbClr val="1C1E21"/>
                </a:solidFill>
                <a:latin typeface="Libre Franklin"/>
                <a:ea typeface="Libre Franklin"/>
                <a:cs typeface="Libre Franklin"/>
                <a:sym typeface="Libre Franklin"/>
              </a:rPr>
              <a:t>Change the process by adding an additional relay node (P2) which was placed in the same parking lot as P1 (Knoy) </a:t>
            </a:r>
            <a:endParaRPr sz="1400">
              <a:solidFill>
                <a:srgbClr val="1C1E21"/>
              </a:solidFill>
              <a:latin typeface="Libre Franklin"/>
              <a:ea typeface="Libre Franklin"/>
              <a:cs typeface="Libre Franklin"/>
              <a:sym typeface="Libre Franklin"/>
            </a:endParaRPr>
          </a:p>
        </p:txBody>
      </p:sp>
      <p:sp>
        <p:nvSpPr>
          <p:cNvPr id="492" name="Google Shape;492;g210b32ba111_0_5"/>
          <p:cNvSpPr txBox="1">
            <a:spLocks noGrp="1"/>
          </p:cNvSpPr>
          <p:nvPr>
            <p:ph type="subTitle" idx="3"/>
          </p:nvPr>
        </p:nvSpPr>
        <p:spPr>
          <a:xfrm>
            <a:off x="676662" y="916913"/>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Second experiment in Campus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sp>
        <p:nvSpPr>
          <p:cNvPr id="497" name="Google Shape;497;g210b67d13a2_3_6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second experiment</a:t>
            </a:r>
            <a:endParaRPr/>
          </a:p>
        </p:txBody>
      </p:sp>
      <p:pic>
        <p:nvPicPr>
          <p:cNvPr id="498" name="Google Shape;498;g210b67d13a2_3_60"/>
          <p:cNvPicPr preferRelativeResize="0"/>
          <p:nvPr/>
        </p:nvPicPr>
        <p:blipFill>
          <a:blip r:embed="rId3">
            <a:alphaModFix/>
          </a:blip>
          <a:stretch>
            <a:fillRect/>
          </a:stretch>
        </p:blipFill>
        <p:spPr>
          <a:xfrm>
            <a:off x="259450" y="1021125"/>
            <a:ext cx="8491525" cy="31012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g20f464e6b67_3_23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25</a:t>
            </a:fld>
            <a:endParaRPr/>
          </a:p>
        </p:txBody>
      </p:sp>
      <p:sp>
        <p:nvSpPr>
          <p:cNvPr id="504" name="Google Shape;504;g20f464e6b67_3_23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Campus</a:t>
            </a:r>
            <a:endParaRPr/>
          </a:p>
        </p:txBody>
      </p:sp>
      <p:sp>
        <p:nvSpPr>
          <p:cNvPr id="505" name="Google Shape;505;g20f464e6b67_3_238"/>
          <p:cNvSpPr txBox="1">
            <a:spLocks noGrp="1"/>
          </p:cNvSpPr>
          <p:nvPr>
            <p:ph type="subTitle" idx="3"/>
          </p:nvPr>
        </p:nvSpPr>
        <p:spPr>
          <a:xfrm>
            <a:off x="683525"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650"/>
              <a:buFont typeface="Arial"/>
              <a:buNone/>
            </a:pPr>
            <a:r>
              <a:rPr lang="en-US"/>
              <a:t>Second experiment in Campus</a:t>
            </a:r>
            <a:endParaRPr/>
          </a:p>
        </p:txBody>
      </p:sp>
      <p:grpSp>
        <p:nvGrpSpPr>
          <p:cNvPr id="506" name="Google Shape;506;g20f464e6b67_3_238"/>
          <p:cNvGrpSpPr/>
          <p:nvPr/>
        </p:nvGrpSpPr>
        <p:grpSpPr>
          <a:xfrm>
            <a:off x="683513" y="1521200"/>
            <a:ext cx="386775" cy="384900"/>
            <a:chOff x="736538" y="1672200"/>
            <a:chExt cx="386775" cy="384900"/>
          </a:xfrm>
        </p:grpSpPr>
        <p:sp>
          <p:nvSpPr>
            <p:cNvPr id="507" name="Google Shape;507;g20f464e6b67_3_238"/>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g20f464e6b67_3_238"/>
            <p:cNvSpPr txBox="1"/>
            <p:nvPr/>
          </p:nvSpPr>
          <p:spPr>
            <a:xfrm>
              <a:off x="783713"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grpSp>
      <p:sp>
        <p:nvSpPr>
          <p:cNvPr id="509" name="Google Shape;509;g20f464e6b67_3_238"/>
          <p:cNvSpPr/>
          <p:nvPr/>
        </p:nvSpPr>
        <p:spPr>
          <a:xfrm>
            <a:off x="695213" y="2341563"/>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g20f464e6b67_3_238"/>
          <p:cNvSpPr txBox="1"/>
          <p:nvPr/>
        </p:nvSpPr>
        <p:spPr>
          <a:xfrm>
            <a:off x="719001" y="2315313"/>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sp>
        <p:nvSpPr>
          <p:cNvPr id="511" name="Google Shape;511;g20f464e6b67_3_238"/>
          <p:cNvSpPr txBox="1"/>
          <p:nvPr/>
        </p:nvSpPr>
        <p:spPr>
          <a:xfrm>
            <a:off x="1023125" y="1521200"/>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The endpoint P1 &amp; P4 were fixed </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512" name="Google Shape;512;g20f464e6b67_3_238"/>
          <p:cNvSpPr txBox="1">
            <a:spLocks noGrp="1"/>
          </p:cNvSpPr>
          <p:nvPr>
            <p:ph type="body" idx="1"/>
          </p:nvPr>
        </p:nvSpPr>
        <p:spPr>
          <a:xfrm>
            <a:off x="1135025" y="1906092"/>
            <a:ext cx="2445300" cy="435600"/>
          </a:xfrm>
          <a:prstGeom prst="rect">
            <a:avLst/>
          </a:prstGeom>
          <a:noFill/>
          <a:ln>
            <a:noFill/>
          </a:ln>
        </p:spPr>
        <p:txBody>
          <a:bodyPr spcFirstLastPara="1" wrap="square" lIns="0" tIns="0" rIns="0" bIns="0" anchor="t" anchorCtr="0">
            <a:noAutofit/>
          </a:bodyPr>
          <a:lstStyle/>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P1 located in the tunnel</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SzPts val="1300"/>
              <a:buFont typeface="Libre Franklin"/>
              <a:buChar char="-"/>
            </a:pPr>
            <a:r>
              <a:rPr lang="en-US" sz="1300">
                <a:latin typeface="Libre Franklin"/>
                <a:ea typeface="Libre Franklin"/>
                <a:cs typeface="Libre Franklin"/>
                <a:sym typeface="Libre Franklin"/>
              </a:rPr>
              <a:t>P4 located on the roof</a:t>
            </a:r>
            <a:endParaRPr sz="1300">
              <a:latin typeface="Libre Franklin"/>
              <a:ea typeface="Libre Franklin"/>
              <a:cs typeface="Libre Franklin"/>
              <a:sym typeface="Libre Franklin"/>
            </a:endParaRPr>
          </a:p>
        </p:txBody>
      </p:sp>
      <p:sp>
        <p:nvSpPr>
          <p:cNvPr id="513" name="Google Shape;513;g20f464e6b67_3_238"/>
          <p:cNvSpPr txBox="1"/>
          <p:nvPr/>
        </p:nvSpPr>
        <p:spPr>
          <a:xfrm>
            <a:off x="1135025" y="2341700"/>
            <a:ext cx="35214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P3 connected endpoints acting as a relay</a:t>
            </a:r>
            <a:endParaRPr sz="1300" i="0" u="none" strike="noStrike" cap="none">
              <a:solidFill>
                <a:srgbClr val="000000"/>
              </a:solidFill>
              <a:latin typeface="Libre Franklin Medium"/>
              <a:ea typeface="Libre Franklin Medium"/>
              <a:cs typeface="Libre Franklin Medium"/>
              <a:sym typeface="Libre Franklin Medium"/>
            </a:endParaRPr>
          </a:p>
        </p:txBody>
      </p:sp>
      <p:sp>
        <p:nvSpPr>
          <p:cNvPr id="514" name="Google Shape;514;g20f464e6b67_3_238"/>
          <p:cNvSpPr txBox="1">
            <a:spLocks noGrp="1"/>
          </p:cNvSpPr>
          <p:nvPr>
            <p:ph type="body" idx="1"/>
          </p:nvPr>
        </p:nvSpPr>
        <p:spPr>
          <a:xfrm>
            <a:off x="1146725" y="3177547"/>
            <a:ext cx="2445300" cy="9468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300">
                <a:latin typeface="Libre Franklin"/>
                <a:ea typeface="Libre Franklin"/>
                <a:cs typeface="Libre Franklin"/>
                <a:sym typeface="Libre Franklin"/>
              </a:rPr>
              <a:t>It changed its position such as </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on the roof</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inside the parking lot </a:t>
            </a:r>
            <a:endParaRPr sz="1300">
              <a:latin typeface="Libre Franklin"/>
              <a:ea typeface="Libre Franklin"/>
              <a:cs typeface="Libre Franklin"/>
              <a:sym typeface="Libre Franklin"/>
            </a:endParaRPr>
          </a:p>
          <a:p>
            <a:pPr marL="457200" lvl="0" indent="-311150" algn="l" rtl="0">
              <a:lnSpc>
                <a:spcPct val="115000"/>
              </a:lnSpc>
              <a:spcBef>
                <a:spcPts val="0"/>
              </a:spcBef>
              <a:spcAft>
                <a:spcPts val="0"/>
              </a:spcAft>
              <a:buClr>
                <a:srgbClr val="1C1E21"/>
              </a:buClr>
              <a:buSzPts val="1300"/>
              <a:buFont typeface="Libre Franklin"/>
              <a:buChar char="-"/>
            </a:pPr>
            <a:r>
              <a:rPr lang="en-US" sz="1300">
                <a:latin typeface="Libre Franklin"/>
                <a:ea typeface="Libre Franklin"/>
                <a:cs typeface="Libre Franklin"/>
                <a:sym typeface="Libre Franklin"/>
              </a:rPr>
              <a:t>outside the parking lot</a:t>
            </a:r>
            <a:endParaRPr sz="1300">
              <a:solidFill>
                <a:srgbClr val="1C1E21"/>
              </a:solidFill>
              <a:latin typeface="Libre Franklin"/>
              <a:ea typeface="Libre Franklin"/>
              <a:cs typeface="Libre Franklin"/>
              <a:sym typeface="Libre Franklin"/>
            </a:endParaRPr>
          </a:p>
        </p:txBody>
      </p:sp>
      <p:sp>
        <p:nvSpPr>
          <p:cNvPr id="515" name="Google Shape;515;g20f464e6b67_3_238"/>
          <p:cNvSpPr/>
          <p:nvPr/>
        </p:nvSpPr>
        <p:spPr>
          <a:xfrm>
            <a:off x="695213" y="2818888"/>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g20f464e6b67_3_238"/>
          <p:cNvSpPr txBox="1"/>
          <p:nvPr/>
        </p:nvSpPr>
        <p:spPr>
          <a:xfrm>
            <a:off x="719001" y="2792638"/>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sp>
        <p:nvSpPr>
          <p:cNvPr id="517" name="Google Shape;517;g20f464e6b67_3_238"/>
          <p:cNvSpPr txBox="1"/>
          <p:nvPr/>
        </p:nvSpPr>
        <p:spPr>
          <a:xfrm>
            <a:off x="1034825" y="2792638"/>
            <a:ext cx="3178800" cy="3849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300">
                <a:latin typeface="Libre Franklin Medium"/>
                <a:ea typeface="Libre Franklin Medium"/>
                <a:cs typeface="Libre Franklin Medium"/>
                <a:sym typeface="Libre Franklin Medium"/>
              </a:rPr>
              <a:t>The new relay node  P2 were moved</a:t>
            </a:r>
            <a:endParaRPr sz="1300" i="0" u="none" strike="noStrike" cap="none">
              <a:solidFill>
                <a:srgbClr val="000000"/>
              </a:solidFill>
              <a:latin typeface="Libre Franklin Medium"/>
              <a:ea typeface="Libre Franklin Medium"/>
              <a:cs typeface="Libre Franklin Medium"/>
              <a:sym typeface="Libre Franklin Medium"/>
            </a:endParaRPr>
          </a:p>
        </p:txBody>
      </p:sp>
      <p:pic>
        <p:nvPicPr>
          <p:cNvPr id="518" name="Google Shape;518;g20f464e6b67_3_238"/>
          <p:cNvPicPr preferRelativeResize="0"/>
          <p:nvPr/>
        </p:nvPicPr>
        <p:blipFill>
          <a:blip r:embed="rId3">
            <a:alphaModFix/>
          </a:blip>
          <a:stretch>
            <a:fillRect/>
          </a:stretch>
        </p:blipFill>
        <p:spPr>
          <a:xfrm>
            <a:off x="4693350" y="1314675"/>
            <a:ext cx="4182774" cy="251415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g210b32ba111_0_67"/>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26</a:t>
            </a:fld>
            <a:endParaRPr/>
          </a:p>
        </p:txBody>
      </p:sp>
      <p:sp>
        <p:nvSpPr>
          <p:cNvPr id="524" name="Google Shape;524;g210b32ba111_0_67"/>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2 - Farm</a:t>
            </a:r>
            <a:endParaRPr/>
          </a:p>
        </p:txBody>
      </p:sp>
      <p:sp>
        <p:nvSpPr>
          <p:cNvPr id="525" name="Google Shape;525;g210b32ba111_0_67"/>
          <p:cNvSpPr txBox="1">
            <a:spLocks noGrp="1"/>
          </p:cNvSpPr>
          <p:nvPr>
            <p:ph type="subTitle" idx="3"/>
          </p:nvPr>
        </p:nvSpPr>
        <p:spPr>
          <a:xfrm>
            <a:off x="683537" y="814150"/>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Experiment on the farm</a:t>
            </a:r>
            <a:endParaRPr/>
          </a:p>
        </p:txBody>
      </p:sp>
      <p:pic>
        <p:nvPicPr>
          <p:cNvPr id="526" name="Google Shape;526;g210b32ba111_0_67"/>
          <p:cNvPicPr preferRelativeResize="0"/>
          <p:nvPr/>
        </p:nvPicPr>
        <p:blipFill rotWithShape="1">
          <a:blip r:embed="rId3">
            <a:alphaModFix/>
          </a:blip>
          <a:srcRect l="14792"/>
          <a:stretch/>
        </p:blipFill>
        <p:spPr>
          <a:xfrm>
            <a:off x="6191075" y="1139150"/>
            <a:ext cx="2283150" cy="3190950"/>
          </a:xfrm>
          <a:prstGeom prst="rect">
            <a:avLst/>
          </a:prstGeom>
          <a:noFill/>
          <a:ln>
            <a:noFill/>
          </a:ln>
        </p:spPr>
      </p:pic>
      <p:sp>
        <p:nvSpPr>
          <p:cNvPr id="527" name="Google Shape;527;g210b32ba111_0_67"/>
          <p:cNvSpPr txBox="1">
            <a:spLocks noGrp="1"/>
          </p:cNvSpPr>
          <p:nvPr>
            <p:ph type="body" idx="1"/>
          </p:nvPr>
        </p:nvSpPr>
        <p:spPr>
          <a:xfrm>
            <a:off x="369325" y="2964450"/>
            <a:ext cx="2648100" cy="1043400"/>
          </a:xfrm>
          <a:prstGeom prst="rect">
            <a:avLst/>
          </a:prstGeom>
          <a:noFill/>
          <a:ln>
            <a:noFill/>
          </a:ln>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400">
                <a:latin typeface="Libre Franklin"/>
                <a:ea typeface="Libre Franklin"/>
                <a:cs typeface="Libre Franklin"/>
                <a:sym typeface="Libre Franklin"/>
              </a:rPr>
              <a:t>Establish the furthest distance at which point-to-point communication could be reliably maintained</a:t>
            </a:r>
            <a:endParaRPr sz="1400">
              <a:solidFill>
                <a:srgbClr val="1C1E21"/>
              </a:solidFill>
              <a:latin typeface="Libre Franklin"/>
              <a:ea typeface="Libre Franklin"/>
              <a:cs typeface="Libre Franklin"/>
              <a:sym typeface="Libre Franklin"/>
            </a:endParaRPr>
          </a:p>
        </p:txBody>
      </p:sp>
      <p:sp>
        <p:nvSpPr>
          <p:cNvPr id="528" name="Google Shape;528;g210b32ba111_0_67"/>
          <p:cNvSpPr txBox="1">
            <a:spLocks noGrp="1"/>
          </p:cNvSpPr>
          <p:nvPr>
            <p:ph type="subTitle" idx="3"/>
          </p:nvPr>
        </p:nvSpPr>
        <p:spPr>
          <a:xfrm>
            <a:off x="1114063" y="1512163"/>
            <a:ext cx="11586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Objective</a:t>
            </a:r>
            <a:endParaRPr sz="1850">
              <a:solidFill>
                <a:schemeClr val="accent1"/>
              </a:solidFill>
            </a:endParaRPr>
          </a:p>
        </p:txBody>
      </p:sp>
      <p:pic>
        <p:nvPicPr>
          <p:cNvPr id="529" name="Google Shape;529;g210b32ba111_0_67"/>
          <p:cNvPicPr preferRelativeResize="0"/>
          <p:nvPr/>
        </p:nvPicPr>
        <p:blipFill rotWithShape="1">
          <a:blip r:embed="rId4">
            <a:alphaModFix/>
          </a:blip>
          <a:srcRect t="13668" b="19231"/>
          <a:stretch/>
        </p:blipFill>
        <p:spPr>
          <a:xfrm>
            <a:off x="927112" y="1797962"/>
            <a:ext cx="1532401" cy="1053208"/>
          </a:xfrm>
          <a:prstGeom prst="rect">
            <a:avLst/>
          </a:prstGeom>
          <a:noFill/>
          <a:ln>
            <a:noFill/>
          </a:ln>
        </p:spPr>
      </p:pic>
      <p:sp>
        <p:nvSpPr>
          <p:cNvPr id="530" name="Google Shape;530;g210b32ba111_0_67"/>
          <p:cNvSpPr txBox="1">
            <a:spLocks noGrp="1"/>
          </p:cNvSpPr>
          <p:nvPr>
            <p:ph type="subTitle" idx="3"/>
          </p:nvPr>
        </p:nvSpPr>
        <p:spPr>
          <a:xfrm>
            <a:off x="3843087" y="1512175"/>
            <a:ext cx="1325700" cy="284700"/>
          </a:xfrm>
          <a:prstGeom prst="rect">
            <a:avLst/>
          </a:prstGeom>
          <a:noFill/>
          <a:ln>
            <a:noFill/>
          </a:ln>
        </p:spPr>
        <p:txBody>
          <a:bodyPr spcFirstLastPara="1" wrap="square" lIns="0" tIns="0" rIns="0" bIns="0" anchor="t" anchorCtr="0">
            <a:spAutoFit/>
          </a:bodyPr>
          <a:lstStyle/>
          <a:p>
            <a:pPr marL="0" lvl="0" indent="0" algn="ctr" rtl="0">
              <a:lnSpc>
                <a:spcPct val="100000"/>
              </a:lnSpc>
              <a:spcBef>
                <a:spcPts val="0"/>
              </a:spcBef>
              <a:spcAft>
                <a:spcPts val="0"/>
              </a:spcAft>
              <a:buSzPts val="1650"/>
              <a:buNone/>
            </a:pPr>
            <a:r>
              <a:rPr lang="en-US" sz="1850">
                <a:solidFill>
                  <a:schemeClr val="accent1"/>
                </a:solidFill>
              </a:rPr>
              <a:t>Location</a:t>
            </a:r>
            <a:endParaRPr sz="1850">
              <a:solidFill>
                <a:schemeClr val="accent1"/>
              </a:solidFill>
            </a:endParaRPr>
          </a:p>
        </p:txBody>
      </p:sp>
      <p:sp>
        <p:nvSpPr>
          <p:cNvPr id="531" name="Google Shape;531;g210b32ba111_0_67"/>
          <p:cNvSpPr txBox="1">
            <a:spLocks noGrp="1"/>
          </p:cNvSpPr>
          <p:nvPr>
            <p:ph type="body" idx="1"/>
          </p:nvPr>
        </p:nvSpPr>
        <p:spPr>
          <a:xfrm>
            <a:off x="3017424" y="3031750"/>
            <a:ext cx="2696700" cy="1043400"/>
          </a:xfrm>
          <a:prstGeom prst="rect">
            <a:avLst/>
          </a:prstGeom>
          <a:noFill/>
          <a:ln>
            <a:noFill/>
          </a:ln>
        </p:spPr>
        <p:txBody>
          <a:bodyPr spcFirstLastPara="1" wrap="square" lIns="0" tIns="0" rIns="0" bIns="0" anchor="ctr" anchorCtr="0">
            <a:noAutofit/>
          </a:bodyPr>
          <a:lstStyle/>
          <a:p>
            <a:pPr marL="457200" lvl="0" indent="-317500" algn="ctr" rtl="0">
              <a:lnSpc>
                <a:spcPct val="115000"/>
              </a:lnSpc>
              <a:spcBef>
                <a:spcPts val="0"/>
              </a:spcBef>
              <a:spcAft>
                <a:spcPts val="0"/>
              </a:spcAft>
              <a:buClr>
                <a:srgbClr val="1C1E21"/>
              </a:buClr>
              <a:buSzPts val="1400"/>
              <a:buFont typeface="Libre Franklin"/>
              <a:buChar char="-"/>
            </a:pPr>
            <a:r>
              <a:rPr lang="en-US" sz="1400">
                <a:solidFill>
                  <a:srgbClr val="1C1E21"/>
                </a:solidFill>
                <a:latin typeface="Libre Franklin"/>
                <a:ea typeface="Libre Franklin"/>
                <a:cs typeface="Libre Franklin"/>
                <a:sym typeface="Libre Franklin"/>
              </a:rPr>
              <a:t>Professor Tony’s farm</a:t>
            </a:r>
            <a:endParaRPr sz="1400">
              <a:solidFill>
                <a:srgbClr val="1C1E21"/>
              </a:solidFill>
              <a:latin typeface="Libre Franklin"/>
              <a:ea typeface="Libre Franklin"/>
              <a:cs typeface="Libre Franklin"/>
              <a:sym typeface="Libre Franklin"/>
            </a:endParaRPr>
          </a:p>
          <a:p>
            <a:pPr marL="457200" lvl="0" indent="-317500" algn="ctr" rtl="0">
              <a:lnSpc>
                <a:spcPct val="115000"/>
              </a:lnSpc>
              <a:spcBef>
                <a:spcPts val="0"/>
              </a:spcBef>
              <a:spcAft>
                <a:spcPts val="0"/>
              </a:spcAft>
              <a:buClr>
                <a:srgbClr val="1C1E21"/>
              </a:buClr>
              <a:buSzPts val="1400"/>
              <a:buFont typeface="Libre Franklin"/>
              <a:buChar char="-"/>
            </a:pPr>
            <a:r>
              <a:rPr lang="en-US" sz="1400">
                <a:solidFill>
                  <a:srgbClr val="1C1E21"/>
                </a:solidFill>
                <a:latin typeface="Libre Franklin"/>
                <a:ea typeface="Libre Franklin"/>
                <a:cs typeface="Libre Franklin"/>
                <a:sym typeface="Libre Franklin"/>
              </a:rPr>
              <a:t>Wide open field with no obstructions </a:t>
            </a:r>
            <a:endParaRPr sz="1400">
              <a:solidFill>
                <a:srgbClr val="1C1E21"/>
              </a:solidFill>
              <a:latin typeface="Libre Franklin"/>
              <a:ea typeface="Libre Franklin"/>
              <a:cs typeface="Libre Franklin"/>
              <a:sym typeface="Libre Franklin"/>
            </a:endParaRPr>
          </a:p>
          <a:p>
            <a:pPr marL="457200" lvl="0" indent="-317500" algn="ctr" rtl="0">
              <a:lnSpc>
                <a:spcPct val="115000"/>
              </a:lnSpc>
              <a:spcBef>
                <a:spcPts val="0"/>
              </a:spcBef>
              <a:spcAft>
                <a:spcPts val="0"/>
              </a:spcAft>
              <a:buClr>
                <a:srgbClr val="1C1E21"/>
              </a:buClr>
              <a:buSzPts val="1400"/>
              <a:buFont typeface="Libre Franklin"/>
              <a:buChar char="-"/>
            </a:pPr>
            <a:r>
              <a:rPr lang="en-US" sz="1400">
                <a:solidFill>
                  <a:srgbClr val="1C1E21"/>
                </a:solidFill>
                <a:latin typeface="Libre Franklin"/>
                <a:ea typeface="Libre Franklin"/>
                <a:cs typeface="Libre Franklin"/>
                <a:sym typeface="Libre Franklin"/>
              </a:rPr>
              <a:t>Clear line of sight and good weather</a:t>
            </a:r>
            <a:endParaRPr sz="1400">
              <a:solidFill>
                <a:srgbClr val="1C1E21"/>
              </a:solidFill>
              <a:latin typeface="Libre Franklin"/>
              <a:ea typeface="Libre Franklin"/>
              <a:cs typeface="Libre Franklin"/>
              <a:sym typeface="Libre Franklin"/>
            </a:endParaRPr>
          </a:p>
        </p:txBody>
      </p:sp>
      <p:pic>
        <p:nvPicPr>
          <p:cNvPr id="532" name="Google Shape;532;g210b32ba111_0_67"/>
          <p:cNvPicPr preferRelativeResize="0"/>
          <p:nvPr/>
        </p:nvPicPr>
        <p:blipFill>
          <a:blip r:embed="rId5">
            <a:alphaModFix/>
          </a:blip>
          <a:stretch>
            <a:fillRect/>
          </a:stretch>
        </p:blipFill>
        <p:spPr>
          <a:xfrm>
            <a:off x="4016238" y="1855800"/>
            <a:ext cx="937537" cy="937537"/>
          </a:xfrm>
          <a:prstGeom prst="rect">
            <a:avLst/>
          </a:prstGeom>
          <a:noFill/>
          <a:ln>
            <a:noFill/>
          </a:ln>
        </p:spPr>
      </p:pic>
      <p:sp>
        <p:nvSpPr>
          <p:cNvPr id="533" name="Google Shape;533;g210b32ba111_0_67"/>
          <p:cNvSpPr/>
          <p:nvPr/>
        </p:nvSpPr>
        <p:spPr>
          <a:xfrm>
            <a:off x="4058175" y="1821450"/>
            <a:ext cx="895500" cy="1043400"/>
          </a:xfrm>
          <a:prstGeom prst="rect">
            <a:avLst/>
          </a:prstGeom>
          <a:solidFill>
            <a:srgbClr val="FFFFFF">
              <a:alpha val="289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37"/>
        <p:cNvGrpSpPr/>
        <p:nvPr/>
      </p:nvGrpSpPr>
      <p:grpSpPr>
        <a:xfrm>
          <a:off x="0" y="0"/>
          <a:ext cx="0" cy="0"/>
          <a:chOff x="0" y="0"/>
          <a:chExt cx="0" cy="0"/>
        </a:xfrm>
      </p:grpSpPr>
      <p:sp>
        <p:nvSpPr>
          <p:cNvPr id="538" name="Google Shape;538;g20c5272f1ee_0_6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27</a:t>
            </a:fld>
            <a:endParaRPr/>
          </a:p>
        </p:txBody>
      </p:sp>
      <p:sp>
        <p:nvSpPr>
          <p:cNvPr id="539" name="Google Shape;539;g20c5272f1ee_0_6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 - Data Collection</a:t>
            </a:r>
            <a:endParaRPr/>
          </a:p>
        </p:txBody>
      </p:sp>
      <p:pic>
        <p:nvPicPr>
          <p:cNvPr id="540" name="Google Shape;540;g20c5272f1ee_0_60"/>
          <p:cNvPicPr preferRelativeResize="0"/>
          <p:nvPr/>
        </p:nvPicPr>
        <p:blipFill rotWithShape="1">
          <a:blip r:embed="rId3">
            <a:alphaModFix/>
          </a:blip>
          <a:srcRect l="26954" t="16381" r="29723" b="17485"/>
          <a:stretch/>
        </p:blipFill>
        <p:spPr>
          <a:xfrm>
            <a:off x="764000" y="1093275"/>
            <a:ext cx="2238624" cy="3213726"/>
          </a:xfrm>
          <a:prstGeom prst="rect">
            <a:avLst/>
          </a:prstGeom>
          <a:noFill/>
          <a:ln>
            <a:noFill/>
          </a:ln>
        </p:spPr>
      </p:pic>
      <p:pic>
        <p:nvPicPr>
          <p:cNvPr id="541" name="Google Shape;541;g20c5272f1ee_0_60"/>
          <p:cNvPicPr preferRelativeResize="0"/>
          <p:nvPr/>
        </p:nvPicPr>
        <p:blipFill rotWithShape="1">
          <a:blip r:embed="rId4">
            <a:alphaModFix/>
          </a:blip>
          <a:srcRect/>
          <a:stretch/>
        </p:blipFill>
        <p:spPr>
          <a:xfrm>
            <a:off x="5302750" y="1093275"/>
            <a:ext cx="2850648" cy="3575725"/>
          </a:xfrm>
          <a:prstGeom prst="rect">
            <a:avLst/>
          </a:prstGeom>
          <a:noFill/>
          <a:ln>
            <a:noFill/>
          </a:ln>
        </p:spPr>
      </p:pic>
      <p:sp>
        <p:nvSpPr>
          <p:cNvPr id="542" name="Google Shape;542;g20c5272f1ee_0_60"/>
          <p:cNvSpPr/>
          <p:nvPr/>
        </p:nvSpPr>
        <p:spPr>
          <a:xfrm>
            <a:off x="3638000" y="2714934"/>
            <a:ext cx="754500" cy="3324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g20c5272f1ee_0_60"/>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Enhanced diagnostic logs - iOS Application</a:t>
            </a:r>
            <a:endParaRPr/>
          </a:p>
        </p:txBody>
      </p:sp>
      <p:sp>
        <p:nvSpPr>
          <p:cNvPr id="544" name="Google Shape;544;g20c5272f1ee_0_60"/>
          <p:cNvSpPr txBox="1"/>
          <p:nvPr/>
        </p:nvSpPr>
        <p:spPr>
          <a:xfrm>
            <a:off x="8129200" y="8209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g20e3752f658_0_297"/>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28</a:t>
            </a:fld>
            <a:endParaRPr/>
          </a:p>
        </p:txBody>
      </p:sp>
      <p:sp>
        <p:nvSpPr>
          <p:cNvPr id="550" name="Google Shape;550;g20e3752f658_0_297"/>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 - Data Collection</a:t>
            </a:r>
            <a:endParaRPr/>
          </a:p>
        </p:txBody>
      </p:sp>
      <p:sp>
        <p:nvSpPr>
          <p:cNvPr id="551" name="Google Shape;551;g20e3752f658_0_297"/>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Data collection and Log analysis - PuTTY</a:t>
            </a:r>
            <a:endParaRPr/>
          </a:p>
        </p:txBody>
      </p:sp>
      <p:pic>
        <p:nvPicPr>
          <p:cNvPr id="552" name="Google Shape;552;g20e3752f658_0_297"/>
          <p:cNvPicPr preferRelativeResize="0"/>
          <p:nvPr/>
        </p:nvPicPr>
        <p:blipFill rotWithShape="1">
          <a:blip r:embed="rId3">
            <a:alphaModFix/>
          </a:blip>
          <a:srcRect/>
          <a:stretch/>
        </p:blipFill>
        <p:spPr>
          <a:xfrm>
            <a:off x="683525" y="1378800"/>
            <a:ext cx="3517799" cy="3037900"/>
          </a:xfrm>
          <a:prstGeom prst="rect">
            <a:avLst/>
          </a:prstGeom>
          <a:noFill/>
          <a:ln>
            <a:noFill/>
          </a:ln>
        </p:spPr>
      </p:pic>
      <p:sp>
        <p:nvSpPr>
          <p:cNvPr id="553" name="Google Shape;553;g20e3752f658_0_297"/>
          <p:cNvSpPr/>
          <p:nvPr/>
        </p:nvSpPr>
        <p:spPr>
          <a:xfrm>
            <a:off x="4194750" y="2731559"/>
            <a:ext cx="754500" cy="332400"/>
          </a:xfrm>
          <a:prstGeom prst="rightArrow">
            <a:avLst>
              <a:gd name="adj1" fmla="val 50000"/>
              <a:gd name="adj2" fmla="val 50000"/>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54" name="Google Shape;554;g20e3752f658_0_297"/>
          <p:cNvPicPr preferRelativeResize="0"/>
          <p:nvPr/>
        </p:nvPicPr>
        <p:blipFill rotWithShape="1">
          <a:blip r:embed="rId4">
            <a:alphaModFix/>
          </a:blip>
          <a:srcRect/>
          <a:stretch/>
        </p:blipFill>
        <p:spPr>
          <a:xfrm>
            <a:off x="5141625" y="1446375"/>
            <a:ext cx="3889948" cy="2902740"/>
          </a:xfrm>
          <a:prstGeom prst="rect">
            <a:avLst/>
          </a:prstGeom>
          <a:noFill/>
          <a:ln>
            <a:noFill/>
          </a:ln>
        </p:spPr>
      </p:pic>
      <p:sp>
        <p:nvSpPr>
          <p:cNvPr id="555" name="Google Shape;555;g20e3752f658_0_297"/>
          <p:cNvSpPr txBox="1"/>
          <p:nvPr/>
        </p:nvSpPr>
        <p:spPr>
          <a:xfrm>
            <a:off x="8891200" y="1354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8</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556" name="Google Shape;556;g20e3752f658_0_297"/>
          <p:cNvSpPr txBox="1"/>
          <p:nvPr/>
        </p:nvSpPr>
        <p:spPr>
          <a:xfrm>
            <a:off x="2659825" y="4560975"/>
            <a:ext cx="60726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dk1"/>
                </a:solidFill>
                <a:latin typeface="Libre Franklin Medium"/>
                <a:ea typeface="Libre Franklin Medium"/>
                <a:cs typeface="Libre Franklin Medium"/>
                <a:sym typeface="Libre Franklin Medium"/>
              </a:rPr>
              <a:t>[8] putty, “putty,” Accessed: Jan. 30 2023 [Online]. Available: </a:t>
            </a:r>
            <a:r>
              <a:rPr lang="en-US" sz="800"/>
              <a:t> https://www.putty.org/</a:t>
            </a:r>
            <a:endParaRPr sz="8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60"/>
        <p:cNvGrpSpPr/>
        <p:nvPr/>
      </p:nvGrpSpPr>
      <p:grpSpPr>
        <a:xfrm>
          <a:off x="0" y="0"/>
          <a:ext cx="0" cy="0"/>
          <a:chOff x="0" y="0"/>
          <a:chExt cx="0" cy="0"/>
        </a:xfrm>
      </p:grpSpPr>
      <p:sp>
        <p:nvSpPr>
          <p:cNvPr id="561" name="Google Shape;561;g20c5272f1ee_0_74"/>
          <p:cNvSpPr txBox="1">
            <a:spLocks noGrp="1"/>
          </p:cNvSpPr>
          <p:nvPr>
            <p:ph type="ctrTitle"/>
          </p:nvPr>
        </p:nvSpPr>
        <p:spPr>
          <a:xfrm>
            <a:off x="0" y="1118525"/>
            <a:ext cx="9125400" cy="8382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2"/>
              </a:buClr>
              <a:buSzPts val="6450"/>
              <a:buFont typeface="Impact"/>
              <a:buNone/>
            </a:pPr>
            <a:r>
              <a:rPr lang="en-US" sz="6050" dirty="0">
                <a:solidFill>
                  <a:schemeClr val="dk1"/>
                </a:solidFill>
              </a:rPr>
              <a:t>			Experiment</a:t>
            </a:r>
            <a:endParaRPr sz="6050" dirty="0">
              <a:solidFill>
                <a:schemeClr val="dk1"/>
              </a:solidFill>
            </a:endParaRPr>
          </a:p>
        </p:txBody>
      </p:sp>
      <p:sp>
        <p:nvSpPr>
          <p:cNvPr id="562" name="Google Shape;562;g20c5272f1ee_0_74"/>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29</a:t>
            </a:fld>
            <a:endParaRPr/>
          </a:p>
        </p:txBody>
      </p:sp>
      <p:sp>
        <p:nvSpPr>
          <p:cNvPr id="563" name="Google Shape;563;g20c5272f1ee_0_74"/>
          <p:cNvSpPr txBox="1"/>
          <p:nvPr/>
        </p:nvSpPr>
        <p:spPr>
          <a:xfrm>
            <a:off x="3164375" y="2382200"/>
            <a:ext cx="3000000" cy="16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dk1"/>
                </a:solidFill>
                <a:latin typeface="Fjalla One"/>
                <a:ea typeface="Fjalla One"/>
                <a:cs typeface="Fjalla One"/>
                <a:sym typeface="Fjalla One"/>
              </a:rPr>
              <a:t>04</a:t>
            </a:r>
            <a:endParaRPr sz="9600" b="0" i="0" u="none" strike="noStrike" cap="none">
              <a:solidFill>
                <a:schemeClr val="dk1"/>
              </a:solidFill>
              <a:latin typeface="Fjalla One"/>
              <a:ea typeface="Fjalla One"/>
              <a:cs typeface="Fjalla One"/>
              <a:sym typeface="Fjalla On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g2015ff2bb09_0_47"/>
          <p:cNvSpPr txBox="1">
            <a:spLocks noGrp="1"/>
          </p:cNvSpPr>
          <p:nvPr>
            <p:ph type="ctrTitle"/>
          </p:nvPr>
        </p:nvSpPr>
        <p:spPr>
          <a:xfrm>
            <a:off x="0" y="1174025"/>
            <a:ext cx="9144000" cy="7965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6450"/>
              <a:buFont typeface="Impact"/>
              <a:buNone/>
            </a:pPr>
            <a:r>
              <a:rPr lang="en-US" sz="5750">
                <a:solidFill>
                  <a:schemeClr val="dk1"/>
                </a:solidFill>
              </a:rPr>
              <a:t>Summary</a:t>
            </a:r>
            <a:endParaRPr sz="5750">
              <a:solidFill>
                <a:schemeClr val="dk1"/>
              </a:solidFill>
            </a:endParaRPr>
          </a:p>
        </p:txBody>
      </p:sp>
      <p:sp>
        <p:nvSpPr>
          <p:cNvPr id="152" name="Google Shape;152;g2015ff2bb09_0_47"/>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a:t>
            </a:fld>
            <a:endParaRPr/>
          </a:p>
        </p:txBody>
      </p:sp>
      <p:sp>
        <p:nvSpPr>
          <p:cNvPr id="153" name="Google Shape;153;g2015ff2bb09_0_47"/>
          <p:cNvSpPr txBox="1"/>
          <p:nvPr/>
        </p:nvSpPr>
        <p:spPr>
          <a:xfrm>
            <a:off x="3088200" y="2675838"/>
            <a:ext cx="2967600" cy="1069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rgbClr val="262626"/>
                </a:solidFill>
                <a:latin typeface="Fjalla One"/>
                <a:ea typeface="Fjalla One"/>
                <a:cs typeface="Fjalla One"/>
                <a:sym typeface="Fjalla One"/>
              </a:rPr>
              <a:t>01</a:t>
            </a:r>
            <a:endParaRPr sz="9600" b="0" i="0" u="none" strike="noStrike" cap="none">
              <a:solidFill>
                <a:srgbClr val="262626"/>
              </a:solidFill>
              <a:latin typeface="Fjalla One"/>
              <a:ea typeface="Fjalla One"/>
              <a:cs typeface="Fjalla One"/>
              <a:sym typeface="Fjalla One"/>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g20feacf7705_0_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30</a:t>
            </a:fld>
            <a:endParaRPr/>
          </a:p>
        </p:txBody>
      </p:sp>
      <p:sp>
        <p:nvSpPr>
          <p:cNvPr id="569" name="Google Shape;569;g20feacf7705_0_0"/>
          <p:cNvSpPr txBox="1">
            <a:spLocks noGrp="1"/>
          </p:cNvSpPr>
          <p:nvPr>
            <p:ph type="ctrTitle"/>
          </p:nvPr>
        </p:nvSpPr>
        <p:spPr>
          <a:xfrm>
            <a:off x="1501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Demo</a:t>
            </a:r>
            <a:endParaRPr/>
          </a:p>
        </p:txBody>
      </p:sp>
      <p:sp>
        <p:nvSpPr>
          <p:cNvPr id="570" name="Google Shape;570;g20feacf7705_0_0"/>
          <p:cNvSpPr/>
          <p:nvPr/>
        </p:nvSpPr>
        <p:spPr>
          <a:xfrm>
            <a:off x="189525" y="4164375"/>
            <a:ext cx="1112100" cy="979200"/>
          </a:xfrm>
          <a:prstGeom prst="rect">
            <a:avLst/>
          </a:prstGeom>
          <a:solidFill>
            <a:srgbClr val="FFFFFF"/>
          </a:solidFill>
          <a:ln w="9525" cap="flat" cmpd="sng">
            <a:solidFill>
              <a:schemeClr val="accent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demo">
            <a:hlinkClick r:id="" action="ppaction://media"/>
            <a:extLst>
              <a:ext uri="{FF2B5EF4-FFF2-40B4-BE49-F238E27FC236}">
                <a16:creationId xmlns:a16="http://schemas.microsoft.com/office/drawing/2014/main" id="{2C74E6E6-C4C7-6794-B3D2-3C068346DAB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0582" y="664405"/>
            <a:ext cx="7962835" cy="4479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72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g20f464e6b67_2_21"/>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31</a:t>
            </a:fld>
            <a:endParaRPr/>
          </a:p>
        </p:txBody>
      </p:sp>
      <p:sp>
        <p:nvSpPr>
          <p:cNvPr id="577" name="Google Shape;577;g20f464e6b67_2_21"/>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On Campus</a:t>
            </a:r>
            <a:endParaRPr/>
          </a:p>
        </p:txBody>
      </p:sp>
      <p:sp>
        <p:nvSpPr>
          <p:cNvPr id="578" name="Google Shape;578;g20f464e6b67_2_21"/>
          <p:cNvSpPr txBox="1">
            <a:spLocks noGrp="1"/>
          </p:cNvSpPr>
          <p:nvPr>
            <p:ph type="subTitle" idx="3"/>
          </p:nvPr>
        </p:nvSpPr>
        <p:spPr>
          <a:xfrm>
            <a:off x="408812" y="973988"/>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The test consists of three steps</a:t>
            </a:r>
            <a:endParaRPr/>
          </a:p>
        </p:txBody>
      </p:sp>
      <p:pic>
        <p:nvPicPr>
          <p:cNvPr id="579" name="Google Shape;579;g20f464e6b67_2_21"/>
          <p:cNvPicPr preferRelativeResize="0"/>
          <p:nvPr/>
        </p:nvPicPr>
        <p:blipFill rotWithShape="1">
          <a:blip r:embed="rId3">
            <a:alphaModFix/>
          </a:blip>
          <a:srcRect/>
          <a:stretch/>
        </p:blipFill>
        <p:spPr>
          <a:xfrm>
            <a:off x="408800" y="1939575"/>
            <a:ext cx="2513224" cy="2513224"/>
          </a:xfrm>
          <a:prstGeom prst="rect">
            <a:avLst/>
          </a:prstGeom>
          <a:noFill/>
          <a:ln>
            <a:noFill/>
          </a:ln>
        </p:spPr>
      </p:pic>
      <p:pic>
        <p:nvPicPr>
          <p:cNvPr id="580" name="Google Shape;580;g20f464e6b67_2_21"/>
          <p:cNvPicPr preferRelativeResize="0"/>
          <p:nvPr/>
        </p:nvPicPr>
        <p:blipFill rotWithShape="1">
          <a:blip r:embed="rId4">
            <a:alphaModFix/>
          </a:blip>
          <a:srcRect/>
          <a:stretch/>
        </p:blipFill>
        <p:spPr>
          <a:xfrm>
            <a:off x="3341512" y="1939575"/>
            <a:ext cx="2513224" cy="2513224"/>
          </a:xfrm>
          <a:prstGeom prst="rect">
            <a:avLst/>
          </a:prstGeom>
          <a:noFill/>
          <a:ln>
            <a:noFill/>
          </a:ln>
        </p:spPr>
      </p:pic>
      <p:pic>
        <p:nvPicPr>
          <p:cNvPr id="581" name="Google Shape;581;g20f464e6b67_2_21"/>
          <p:cNvPicPr preferRelativeResize="0"/>
          <p:nvPr/>
        </p:nvPicPr>
        <p:blipFill rotWithShape="1">
          <a:blip r:embed="rId5">
            <a:alphaModFix/>
          </a:blip>
          <a:srcRect/>
          <a:stretch/>
        </p:blipFill>
        <p:spPr>
          <a:xfrm>
            <a:off x="6274200" y="1939575"/>
            <a:ext cx="2513224" cy="2513224"/>
          </a:xfrm>
          <a:prstGeom prst="rect">
            <a:avLst/>
          </a:prstGeom>
          <a:noFill/>
          <a:ln>
            <a:noFill/>
          </a:ln>
        </p:spPr>
      </p:pic>
      <p:sp>
        <p:nvSpPr>
          <p:cNvPr id="582" name="Google Shape;582;g20f464e6b67_2_21"/>
          <p:cNvSpPr txBox="1"/>
          <p:nvPr/>
        </p:nvSpPr>
        <p:spPr>
          <a:xfrm>
            <a:off x="382013" y="1453100"/>
            <a:ext cx="2566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Send a broadcast chat for three times and reply back when received</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583" name="Google Shape;583;g20f464e6b67_2_21"/>
          <p:cNvSpPr txBox="1"/>
          <p:nvPr/>
        </p:nvSpPr>
        <p:spPr>
          <a:xfrm>
            <a:off x="3328488" y="1453100"/>
            <a:ext cx="24870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Send a private chat for three times and reply back when received</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584" name="Google Shape;584;g20f464e6b67_2_21"/>
          <p:cNvSpPr txBox="1"/>
          <p:nvPr/>
        </p:nvSpPr>
        <p:spPr>
          <a:xfrm>
            <a:off x="6274262" y="1445425"/>
            <a:ext cx="25131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Record the results and change the location</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585" name="Google Shape;585;g20f464e6b67_2_21"/>
          <p:cNvSpPr txBox="1"/>
          <p:nvPr/>
        </p:nvSpPr>
        <p:spPr>
          <a:xfrm>
            <a:off x="2871400" y="1735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586" name="Google Shape;586;g20f464e6b67_2_21"/>
          <p:cNvSpPr txBox="1"/>
          <p:nvPr/>
        </p:nvSpPr>
        <p:spPr>
          <a:xfrm>
            <a:off x="5767000" y="1735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587" name="Google Shape;587;g20f464e6b67_2_21"/>
          <p:cNvSpPr txBox="1"/>
          <p:nvPr/>
        </p:nvSpPr>
        <p:spPr>
          <a:xfrm>
            <a:off x="8738800" y="1735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6</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g20f464e6b67_3_254"/>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32</a:t>
            </a:fld>
            <a:endParaRPr/>
          </a:p>
        </p:txBody>
      </p:sp>
      <p:sp>
        <p:nvSpPr>
          <p:cNvPr id="593" name="Google Shape;593;g20f464e6b67_3_254"/>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1 - On Campus</a:t>
            </a:r>
            <a:endParaRPr/>
          </a:p>
        </p:txBody>
      </p:sp>
      <p:sp>
        <p:nvSpPr>
          <p:cNvPr id="594" name="Google Shape;594;g20f464e6b67_3_254"/>
          <p:cNvSpPr txBox="1">
            <a:spLocks noGrp="1"/>
          </p:cNvSpPr>
          <p:nvPr>
            <p:ph type="subTitle" idx="3"/>
          </p:nvPr>
        </p:nvSpPr>
        <p:spPr>
          <a:xfrm>
            <a:off x="408812" y="973988"/>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The test consists of three steps</a:t>
            </a:r>
            <a:endParaRPr/>
          </a:p>
        </p:txBody>
      </p:sp>
      <p:sp>
        <p:nvSpPr>
          <p:cNvPr id="595" name="Google Shape;595;g20f464e6b67_3_254"/>
          <p:cNvSpPr txBox="1"/>
          <p:nvPr/>
        </p:nvSpPr>
        <p:spPr>
          <a:xfrm>
            <a:off x="3304663" y="1454325"/>
            <a:ext cx="25668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Send a broadcast chat for three times and reply back when received</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596" name="Google Shape;596;g20f464e6b67_3_254"/>
          <p:cNvSpPr txBox="1"/>
          <p:nvPr/>
        </p:nvSpPr>
        <p:spPr>
          <a:xfrm>
            <a:off x="6340213" y="1454325"/>
            <a:ext cx="2487000" cy="5232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Send a private chat for three times and reply back when received</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597" name="Google Shape;597;g20f464e6b67_3_254"/>
          <p:cNvSpPr txBox="1"/>
          <p:nvPr/>
        </p:nvSpPr>
        <p:spPr>
          <a:xfrm>
            <a:off x="411912" y="1466038"/>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Use PuTTY </a:t>
            </a:r>
            <a:r>
              <a:rPr lang="en-US" sz="1100" b="0" i="0" u="none" strike="noStrike" cap="none">
                <a:solidFill>
                  <a:srgbClr val="000000"/>
                </a:solidFill>
                <a:latin typeface="Libre Franklin Medium"/>
                <a:ea typeface="Libre Franklin Medium"/>
                <a:cs typeface="Libre Franklin Medium"/>
                <a:sym typeface="Libre Franklin Medium"/>
              </a:rPr>
              <a:t> for collecting data logs </a:t>
            </a:r>
            <a:endParaRPr sz="1100" b="0" i="0" u="none" strike="noStrike" cap="none">
              <a:solidFill>
                <a:srgbClr val="000000"/>
              </a:solidFill>
              <a:latin typeface="Libre Franklin Medium"/>
              <a:ea typeface="Libre Franklin Medium"/>
              <a:cs typeface="Libre Franklin Medium"/>
              <a:sym typeface="Libre Franklin Medium"/>
            </a:endParaRPr>
          </a:p>
        </p:txBody>
      </p:sp>
      <p:pic>
        <p:nvPicPr>
          <p:cNvPr id="598" name="Google Shape;598;g20f464e6b67_3_254"/>
          <p:cNvPicPr preferRelativeResize="0"/>
          <p:nvPr/>
        </p:nvPicPr>
        <p:blipFill rotWithShape="1">
          <a:blip r:embed="rId3">
            <a:alphaModFix/>
          </a:blip>
          <a:srcRect/>
          <a:stretch/>
        </p:blipFill>
        <p:spPr>
          <a:xfrm>
            <a:off x="408800" y="2057964"/>
            <a:ext cx="2566800" cy="2216636"/>
          </a:xfrm>
          <a:prstGeom prst="rect">
            <a:avLst/>
          </a:prstGeom>
          <a:noFill/>
          <a:ln>
            <a:noFill/>
          </a:ln>
        </p:spPr>
      </p:pic>
      <p:pic>
        <p:nvPicPr>
          <p:cNvPr id="599" name="Google Shape;599;g20f464e6b67_3_254"/>
          <p:cNvPicPr preferRelativeResize="0"/>
          <p:nvPr/>
        </p:nvPicPr>
        <p:blipFill rotWithShape="1">
          <a:blip r:embed="rId4">
            <a:alphaModFix/>
          </a:blip>
          <a:srcRect b="17810"/>
          <a:stretch/>
        </p:blipFill>
        <p:spPr>
          <a:xfrm>
            <a:off x="3328500" y="1999175"/>
            <a:ext cx="2487001" cy="2275425"/>
          </a:xfrm>
          <a:prstGeom prst="rect">
            <a:avLst/>
          </a:prstGeom>
          <a:noFill/>
          <a:ln>
            <a:noFill/>
          </a:ln>
        </p:spPr>
      </p:pic>
      <p:pic>
        <p:nvPicPr>
          <p:cNvPr id="600" name="Google Shape;600;g20f464e6b67_3_254"/>
          <p:cNvPicPr preferRelativeResize="0"/>
          <p:nvPr/>
        </p:nvPicPr>
        <p:blipFill>
          <a:blip r:embed="rId5">
            <a:alphaModFix/>
          </a:blip>
          <a:stretch>
            <a:fillRect/>
          </a:stretch>
        </p:blipFill>
        <p:spPr>
          <a:xfrm>
            <a:off x="6168401" y="1960075"/>
            <a:ext cx="2830653" cy="2353636"/>
          </a:xfrm>
          <a:prstGeom prst="rect">
            <a:avLst/>
          </a:prstGeom>
          <a:noFill/>
          <a:ln>
            <a:noFill/>
          </a:ln>
        </p:spPr>
      </p:pic>
      <p:sp>
        <p:nvSpPr>
          <p:cNvPr id="601" name="Google Shape;601;g20f464e6b67_3_254"/>
          <p:cNvSpPr txBox="1"/>
          <p:nvPr/>
        </p:nvSpPr>
        <p:spPr>
          <a:xfrm>
            <a:off x="5690800" y="1735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7</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602" name="Google Shape;602;g20f464e6b67_3_254"/>
          <p:cNvSpPr txBox="1"/>
          <p:nvPr/>
        </p:nvSpPr>
        <p:spPr>
          <a:xfrm>
            <a:off x="8815000" y="17353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7</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g20f464e6b67_2_76"/>
          <p:cNvSpPr txBox="1">
            <a:spLocks noGrp="1"/>
          </p:cNvSpPr>
          <p:nvPr>
            <p:ph type="body" idx="1"/>
          </p:nvPr>
        </p:nvSpPr>
        <p:spPr>
          <a:xfrm>
            <a:off x="683525" y="1426050"/>
            <a:ext cx="3491700" cy="544200"/>
          </a:xfrm>
          <a:prstGeom prst="rect">
            <a:avLst/>
          </a:prstGeom>
          <a:noFill/>
          <a:ln>
            <a:noFill/>
          </a:ln>
        </p:spPr>
        <p:txBody>
          <a:bodyPr spcFirstLastPara="1" wrap="square" lIns="0" tIns="0" rIns="0" bIns="0" anchor="t" anchorCtr="0">
            <a:noAutofit/>
          </a:bodyPr>
          <a:lstStyle/>
          <a:p>
            <a:pPr marL="457200" lvl="0" indent="-311150" algn="l" rtl="0">
              <a:lnSpc>
                <a:spcPct val="100000"/>
              </a:lnSpc>
              <a:spcBef>
                <a:spcPts val="0"/>
              </a:spcBef>
              <a:spcAft>
                <a:spcPts val="0"/>
              </a:spcAft>
              <a:buClr>
                <a:srgbClr val="494949"/>
              </a:buClr>
              <a:buSzPts val="1300"/>
              <a:buFont typeface="Libre Franklin"/>
              <a:buChar char="-"/>
            </a:pPr>
            <a:r>
              <a:rPr lang="en-US" sz="1300">
                <a:solidFill>
                  <a:srgbClr val="1C1E21"/>
                </a:solidFill>
                <a:latin typeface="Libre Franklin"/>
                <a:ea typeface="Libre Franklin"/>
                <a:cs typeface="Libre Franklin"/>
                <a:sym typeface="Libre Franklin"/>
              </a:rPr>
              <a:t>One endpoint was fixed, while the other moved in a one direction by car</a:t>
            </a:r>
            <a:endParaRPr sz="1300">
              <a:solidFill>
                <a:srgbClr val="1C1E21"/>
              </a:solidFill>
              <a:latin typeface="Libre Franklin"/>
              <a:ea typeface="Libre Franklin"/>
              <a:cs typeface="Libre Franklin"/>
              <a:sym typeface="Libre Franklin"/>
            </a:endParaRPr>
          </a:p>
          <a:p>
            <a:pPr marL="457200" lvl="0" indent="0" algn="l" rtl="0">
              <a:lnSpc>
                <a:spcPct val="100000"/>
              </a:lnSpc>
              <a:spcBef>
                <a:spcPts val="0"/>
              </a:spcBef>
              <a:spcAft>
                <a:spcPts val="0"/>
              </a:spcAft>
              <a:buSzPts val="1350"/>
              <a:buNone/>
            </a:pPr>
            <a:endParaRPr sz="1300">
              <a:solidFill>
                <a:srgbClr val="1C1E21"/>
              </a:solidFill>
            </a:endParaRPr>
          </a:p>
        </p:txBody>
      </p:sp>
      <p:sp>
        <p:nvSpPr>
          <p:cNvPr id="608" name="Google Shape;608;g20f464e6b67_2_7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33</a:t>
            </a:fld>
            <a:endParaRPr/>
          </a:p>
        </p:txBody>
      </p:sp>
      <p:sp>
        <p:nvSpPr>
          <p:cNvPr id="609" name="Google Shape;609;g20f464e6b67_2_76"/>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2 - Farm</a:t>
            </a:r>
            <a:endParaRPr/>
          </a:p>
        </p:txBody>
      </p:sp>
      <p:sp>
        <p:nvSpPr>
          <p:cNvPr id="610" name="Google Shape;610;g20f464e6b67_2_76"/>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650"/>
              <a:buFont typeface="Arial"/>
              <a:buNone/>
            </a:pPr>
            <a:r>
              <a:rPr lang="en-US"/>
              <a:t>The test consists of four steps</a:t>
            </a:r>
            <a:endParaRPr/>
          </a:p>
        </p:txBody>
      </p:sp>
      <p:grpSp>
        <p:nvGrpSpPr>
          <p:cNvPr id="611" name="Google Shape;611;g20f464e6b67_2_76"/>
          <p:cNvGrpSpPr/>
          <p:nvPr/>
        </p:nvGrpSpPr>
        <p:grpSpPr>
          <a:xfrm>
            <a:off x="683513" y="1426050"/>
            <a:ext cx="386775" cy="384900"/>
            <a:chOff x="736538" y="1672200"/>
            <a:chExt cx="386775" cy="384900"/>
          </a:xfrm>
        </p:grpSpPr>
        <p:sp>
          <p:nvSpPr>
            <p:cNvPr id="612" name="Google Shape;612;g20f464e6b67_2_76"/>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0f464e6b67_2_76"/>
            <p:cNvSpPr txBox="1"/>
            <p:nvPr/>
          </p:nvSpPr>
          <p:spPr>
            <a:xfrm>
              <a:off x="783713"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1</a:t>
              </a:r>
              <a:endParaRPr sz="1300">
                <a:latin typeface="Libre Franklin"/>
                <a:ea typeface="Libre Franklin"/>
                <a:cs typeface="Libre Franklin"/>
                <a:sym typeface="Libre Franklin"/>
              </a:endParaRPr>
            </a:p>
          </p:txBody>
        </p:sp>
      </p:grpSp>
      <p:sp>
        <p:nvSpPr>
          <p:cNvPr id="614" name="Google Shape;614;g20f464e6b67_2_76"/>
          <p:cNvSpPr txBox="1">
            <a:spLocks noGrp="1"/>
          </p:cNvSpPr>
          <p:nvPr>
            <p:ph type="body" idx="1"/>
          </p:nvPr>
        </p:nvSpPr>
        <p:spPr>
          <a:xfrm>
            <a:off x="4982625" y="1347113"/>
            <a:ext cx="3491700" cy="961500"/>
          </a:xfrm>
          <a:prstGeom prst="rect">
            <a:avLst/>
          </a:prstGeom>
          <a:noFill/>
          <a:ln>
            <a:noFill/>
          </a:ln>
        </p:spPr>
        <p:txBody>
          <a:bodyPr spcFirstLastPara="1" wrap="square" lIns="0" tIns="0" rIns="0" bIns="0" anchor="t" anchorCtr="0">
            <a:noAutofit/>
          </a:bodyPr>
          <a:lstStyle/>
          <a:p>
            <a:pPr marL="457200" lvl="0" indent="0" algn="l" rtl="0">
              <a:lnSpc>
                <a:spcPct val="115000"/>
              </a:lnSpc>
              <a:spcBef>
                <a:spcPts val="0"/>
              </a:spcBef>
              <a:spcAft>
                <a:spcPts val="0"/>
              </a:spcAft>
              <a:buNone/>
            </a:pPr>
            <a:r>
              <a:rPr lang="en-US" sz="1300">
                <a:solidFill>
                  <a:srgbClr val="374151"/>
                </a:solidFill>
                <a:latin typeface="Libre Franklin"/>
                <a:ea typeface="Libre Franklin"/>
                <a:cs typeface="Libre Franklin"/>
                <a:sym typeface="Libre Franklin"/>
              </a:rPr>
              <a:t>Every 5  seconds, a broadcast message was sent from the fixed endpoint, and a reply was sent back when the message was received.</a:t>
            </a:r>
            <a:endParaRPr sz="1300">
              <a:solidFill>
                <a:srgbClr val="1C1E21"/>
              </a:solidFill>
              <a:latin typeface="Libre Franklin"/>
              <a:ea typeface="Libre Franklin"/>
              <a:cs typeface="Libre Franklin"/>
              <a:sym typeface="Libre Franklin"/>
            </a:endParaRPr>
          </a:p>
          <a:p>
            <a:pPr marL="457200" lvl="0" indent="0" algn="l" rtl="0">
              <a:lnSpc>
                <a:spcPct val="100000"/>
              </a:lnSpc>
              <a:spcBef>
                <a:spcPts val="0"/>
              </a:spcBef>
              <a:spcAft>
                <a:spcPts val="0"/>
              </a:spcAft>
              <a:buSzPts val="1350"/>
              <a:buNone/>
            </a:pPr>
            <a:endParaRPr sz="1300">
              <a:solidFill>
                <a:srgbClr val="1C1E21"/>
              </a:solidFill>
            </a:endParaRPr>
          </a:p>
        </p:txBody>
      </p:sp>
      <p:grpSp>
        <p:nvGrpSpPr>
          <p:cNvPr id="615" name="Google Shape;615;g20f464e6b67_2_76"/>
          <p:cNvGrpSpPr/>
          <p:nvPr/>
        </p:nvGrpSpPr>
        <p:grpSpPr>
          <a:xfrm>
            <a:off x="4970919" y="1347125"/>
            <a:ext cx="375082" cy="384900"/>
            <a:chOff x="736538" y="1672200"/>
            <a:chExt cx="375082" cy="384900"/>
          </a:xfrm>
        </p:grpSpPr>
        <p:sp>
          <p:nvSpPr>
            <p:cNvPr id="616" name="Google Shape;616;g20f464e6b67_2_76"/>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g20f464e6b67_2_76"/>
            <p:cNvSpPr txBox="1"/>
            <p:nvPr/>
          </p:nvSpPr>
          <p:spPr>
            <a:xfrm>
              <a:off x="772019"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2</a:t>
              </a:r>
              <a:endParaRPr sz="1300">
                <a:latin typeface="Libre Franklin"/>
                <a:ea typeface="Libre Franklin"/>
                <a:cs typeface="Libre Franklin"/>
                <a:sym typeface="Libre Franklin"/>
              </a:endParaRPr>
            </a:p>
          </p:txBody>
        </p:sp>
      </p:grpSp>
      <p:pic>
        <p:nvPicPr>
          <p:cNvPr id="618" name="Google Shape;618;g20f464e6b67_2_76"/>
          <p:cNvPicPr preferRelativeResize="0"/>
          <p:nvPr/>
        </p:nvPicPr>
        <p:blipFill>
          <a:blip r:embed="rId3">
            <a:alphaModFix/>
          </a:blip>
          <a:stretch>
            <a:fillRect/>
          </a:stretch>
        </p:blipFill>
        <p:spPr>
          <a:xfrm>
            <a:off x="683525" y="2102700"/>
            <a:ext cx="3571625" cy="2361225"/>
          </a:xfrm>
          <a:prstGeom prst="rect">
            <a:avLst/>
          </a:prstGeom>
          <a:noFill/>
          <a:ln>
            <a:noFill/>
          </a:ln>
        </p:spPr>
      </p:pic>
      <p:pic>
        <p:nvPicPr>
          <p:cNvPr id="619" name="Google Shape;619;g20f464e6b67_2_76"/>
          <p:cNvPicPr preferRelativeResize="0"/>
          <p:nvPr/>
        </p:nvPicPr>
        <p:blipFill>
          <a:blip r:embed="rId4">
            <a:alphaModFix/>
          </a:blip>
          <a:stretch>
            <a:fillRect/>
          </a:stretch>
        </p:blipFill>
        <p:spPr>
          <a:xfrm>
            <a:off x="4982625" y="2308625"/>
            <a:ext cx="3491700" cy="236122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3"/>
        <p:cNvGrpSpPr/>
        <p:nvPr/>
      </p:nvGrpSpPr>
      <p:grpSpPr>
        <a:xfrm>
          <a:off x="0" y="0"/>
          <a:ext cx="0" cy="0"/>
          <a:chOff x="0" y="0"/>
          <a:chExt cx="0" cy="0"/>
        </a:xfrm>
      </p:grpSpPr>
      <p:sp>
        <p:nvSpPr>
          <p:cNvPr id="624" name="Google Shape;624;g1f3895be920_5_8"/>
          <p:cNvSpPr txBox="1">
            <a:spLocks noGrp="1"/>
          </p:cNvSpPr>
          <p:nvPr>
            <p:ph type="body" idx="1"/>
          </p:nvPr>
        </p:nvSpPr>
        <p:spPr>
          <a:xfrm>
            <a:off x="683525" y="1426050"/>
            <a:ext cx="3491700" cy="3141600"/>
          </a:xfrm>
          <a:prstGeom prst="rect">
            <a:avLst/>
          </a:prstGeom>
          <a:noFill/>
          <a:ln>
            <a:noFill/>
          </a:ln>
        </p:spPr>
        <p:txBody>
          <a:bodyPr spcFirstLastPara="1" wrap="square" lIns="0" tIns="0" rIns="0" bIns="0" anchor="t" anchorCtr="0">
            <a:noAutofit/>
          </a:bodyPr>
          <a:lstStyle/>
          <a:p>
            <a:pPr marL="457200" lvl="0" indent="-311150" algn="l" rtl="0">
              <a:lnSpc>
                <a:spcPct val="115000"/>
              </a:lnSpc>
              <a:spcBef>
                <a:spcPts val="0"/>
              </a:spcBef>
              <a:spcAft>
                <a:spcPts val="0"/>
              </a:spcAft>
              <a:buClr>
                <a:srgbClr val="374151"/>
              </a:buClr>
              <a:buSzPts val="1300"/>
              <a:buFont typeface="Libre Franklin"/>
              <a:buChar char="-"/>
            </a:pPr>
            <a:r>
              <a:rPr lang="en-US" sz="1300">
                <a:solidFill>
                  <a:srgbClr val="374151"/>
                </a:solidFill>
                <a:latin typeface="Libre Franklin"/>
                <a:ea typeface="Libre Franklin"/>
                <a:cs typeface="Libre Franklin"/>
                <a:sym typeface="Libre Franklin"/>
              </a:rPr>
              <a:t>If the communication ends, the moving endpoint would move closer to the starting point until it gets the communication.</a:t>
            </a:r>
            <a:endParaRPr sz="1300">
              <a:solidFill>
                <a:srgbClr val="1C1E21"/>
              </a:solidFill>
              <a:latin typeface="Libre Franklin"/>
              <a:ea typeface="Libre Franklin"/>
              <a:cs typeface="Libre Franklin"/>
              <a:sym typeface="Libre Franklin"/>
            </a:endParaRPr>
          </a:p>
          <a:p>
            <a:pPr marL="457200" lvl="0" indent="0" algn="l" rtl="0">
              <a:lnSpc>
                <a:spcPct val="100000"/>
              </a:lnSpc>
              <a:spcBef>
                <a:spcPts val="0"/>
              </a:spcBef>
              <a:spcAft>
                <a:spcPts val="0"/>
              </a:spcAft>
              <a:buSzPts val="1350"/>
              <a:buNone/>
            </a:pPr>
            <a:endParaRPr sz="1300">
              <a:solidFill>
                <a:srgbClr val="1C1E21"/>
              </a:solidFill>
            </a:endParaRPr>
          </a:p>
        </p:txBody>
      </p:sp>
      <p:sp>
        <p:nvSpPr>
          <p:cNvPr id="625" name="Google Shape;625;g1f3895be920_5_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34</a:t>
            </a:fld>
            <a:endParaRPr/>
          </a:p>
        </p:txBody>
      </p:sp>
      <p:sp>
        <p:nvSpPr>
          <p:cNvPr id="626" name="Google Shape;626;g1f3895be920_5_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2 - Farm</a:t>
            </a:r>
            <a:endParaRPr/>
          </a:p>
        </p:txBody>
      </p:sp>
      <p:sp>
        <p:nvSpPr>
          <p:cNvPr id="627" name="Google Shape;627;g1f3895be920_5_8"/>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Clr>
                <a:schemeClr val="dk1"/>
              </a:buClr>
              <a:buSzPts val="1650"/>
              <a:buFont typeface="Arial"/>
              <a:buNone/>
            </a:pPr>
            <a:r>
              <a:rPr lang="en-US"/>
              <a:t>The test consists of four steps</a:t>
            </a:r>
            <a:endParaRPr/>
          </a:p>
        </p:txBody>
      </p:sp>
      <p:grpSp>
        <p:nvGrpSpPr>
          <p:cNvPr id="628" name="Google Shape;628;g1f3895be920_5_8"/>
          <p:cNvGrpSpPr/>
          <p:nvPr/>
        </p:nvGrpSpPr>
        <p:grpSpPr>
          <a:xfrm>
            <a:off x="683513" y="1426050"/>
            <a:ext cx="363389" cy="384900"/>
            <a:chOff x="736538" y="1672200"/>
            <a:chExt cx="363389" cy="384900"/>
          </a:xfrm>
        </p:grpSpPr>
        <p:sp>
          <p:nvSpPr>
            <p:cNvPr id="629" name="Google Shape;629;g1f3895be920_5_8"/>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g1f3895be920_5_8"/>
            <p:cNvSpPr txBox="1"/>
            <p:nvPr/>
          </p:nvSpPr>
          <p:spPr>
            <a:xfrm>
              <a:off x="760326"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3</a:t>
              </a:r>
              <a:endParaRPr sz="1300">
                <a:latin typeface="Libre Franklin"/>
                <a:ea typeface="Libre Franklin"/>
                <a:cs typeface="Libre Franklin"/>
                <a:sym typeface="Libre Franklin"/>
              </a:endParaRPr>
            </a:p>
          </p:txBody>
        </p:sp>
      </p:grpSp>
      <p:sp>
        <p:nvSpPr>
          <p:cNvPr id="631" name="Google Shape;631;g1f3895be920_5_8"/>
          <p:cNvSpPr txBox="1">
            <a:spLocks noGrp="1"/>
          </p:cNvSpPr>
          <p:nvPr>
            <p:ph type="body" idx="1"/>
          </p:nvPr>
        </p:nvSpPr>
        <p:spPr>
          <a:xfrm>
            <a:off x="4982525" y="1250350"/>
            <a:ext cx="3491700" cy="31416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SzPts val="1350"/>
              <a:buNone/>
            </a:pPr>
            <a:endParaRPr sz="1300">
              <a:solidFill>
                <a:srgbClr val="1C1E21"/>
              </a:solidFill>
              <a:latin typeface="Libre Franklin"/>
              <a:ea typeface="Libre Franklin"/>
              <a:cs typeface="Libre Franklin"/>
              <a:sym typeface="Libre Franklin"/>
            </a:endParaRPr>
          </a:p>
          <a:p>
            <a:pPr marL="457200" lvl="0" indent="-311150" algn="l" rtl="0">
              <a:lnSpc>
                <a:spcPct val="100000"/>
              </a:lnSpc>
              <a:spcBef>
                <a:spcPts val="0"/>
              </a:spcBef>
              <a:spcAft>
                <a:spcPts val="0"/>
              </a:spcAft>
              <a:buClr>
                <a:srgbClr val="1C1E21"/>
              </a:buClr>
              <a:buSzPts val="1300"/>
              <a:buFont typeface="Libre Franklin"/>
              <a:buChar char="-"/>
            </a:pPr>
            <a:r>
              <a:rPr lang="en-US" sz="1300">
                <a:solidFill>
                  <a:srgbClr val="1C1E21"/>
                </a:solidFill>
                <a:latin typeface="Libre Franklin"/>
                <a:ea typeface="Libre Franklin"/>
                <a:cs typeface="Libre Franklin"/>
                <a:sym typeface="Libre Franklin"/>
              </a:rPr>
              <a:t>After identifying the point at which communication ends, the location and the maximum range was recorded.</a:t>
            </a:r>
            <a:endParaRPr sz="1300">
              <a:solidFill>
                <a:srgbClr val="1C1E21"/>
              </a:solidFill>
              <a:latin typeface="Libre Franklin"/>
              <a:ea typeface="Libre Franklin"/>
              <a:cs typeface="Libre Franklin"/>
              <a:sym typeface="Libre Franklin"/>
            </a:endParaRPr>
          </a:p>
          <a:p>
            <a:pPr marL="457200" lvl="0" indent="0" algn="l" rtl="0">
              <a:lnSpc>
                <a:spcPct val="100000"/>
              </a:lnSpc>
              <a:spcBef>
                <a:spcPts val="0"/>
              </a:spcBef>
              <a:spcAft>
                <a:spcPts val="0"/>
              </a:spcAft>
              <a:buSzPts val="1350"/>
              <a:buNone/>
            </a:pPr>
            <a:endParaRPr sz="1300">
              <a:solidFill>
                <a:srgbClr val="1C1E21"/>
              </a:solidFill>
            </a:endParaRPr>
          </a:p>
        </p:txBody>
      </p:sp>
      <p:grpSp>
        <p:nvGrpSpPr>
          <p:cNvPr id="632" name="Google Shape;632;g1f3895be920_5_8"/>
          <p:cNvGrpSpPr/>
          <p:nvPr/>
        </p:nvGrpSpPr>
        <p:grpSpPr>
          <a:xfrm>
            <a:off x="4982513" y="1397025"/>
            <a:ext cx="363389" cy="384900"/>
            <a:chOff x="736538" y="1672200"/>
            <a:chExt cx="363389" cy="384900"/>
          </a:xfrm>
        </p:grpSpPr>
        <p:sp>
          <p:nvSpPr>
            <p:cNvPr id="633" name="Google Shape;633;g1f3895be920_5_8"/>
            <p:cNvSpPr/>
            <p:nvPr/>
          </p:nvSpPr>
          <p:spPr>
            <a:xfrm>
              <a:off x="736538" y="169845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g1f3895be920_5_8"/>
            <p:cNvSpPr txBox="1"/>
            <p:nvPr/>
          </p:nvSpPr>
          <p:spPr>
            <a:xfrm>
              <a:off x="760326" y="1672200"/>
              <a:ext cx="339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Libre Franklin"/>
                  <a:ea typeface="Libre Franklin"/>
                  <a:cs typeface="Libre Franklin"/>
                  <a:sym typeface="Libre Franklin"/>
                </a:rPr>
                <a:t>4</a:t>
              </a:r>
              <a:endParaRPr sz="1300">
                <a:latin typeface="Libre Franklin"/>
                <a:ea typeface="Libre Franklin"/>
                <a:cs typeface="Libre Franklin"/>
                <a:sym typeface="Libre Franklin"/>
              </a:endParaRPr>
            </a:p>
          </p:txBody>
        </p:sp>
      </p:grpSp>
      <p:pic>
        <p:nvPicPr>
          <p:cNvPr id="635" name="Google Shape;635;g1f3895be920_5_8"/>
          <p:cNvPicPr preferRelativeResize="0"/>
          <p:nvPr/>
        </p:nvPicPr>
        <p:blipFill>
          <a:blip r:embed="rId3">
            <a:alphaModFix/>
          </a:blip>
          <a:stretch>
            <a:fillRect/>
          </a:stretch>
        </p:blipFill>
        <p:spPr>
          <a:xfrm>
            <a:off x="683524" y="2472285"/>
            <a:ext cx="3491699" cy="2018264"/>
          </a:xfrm>
          <a:prstGeom prst="rect">
            <a:avLst/>
          </a:prstGeom>
          <a:noFill/>
          <a:ln>
            <a:noFill/>
          </a:ln>
        </p:spPr>
      </p:pic>
      <p:pic>
        <p:nvPicPr>
          <p:cNvPr id="636" name="Google Shape;636;g1f3895be920_5_8"/>
          <p:cNvPicPr preferRelativeResize="0"/>
          <p:nvPr/>
        </p:nvPicPr>
        <p:blipFill>
          <a:blip r:embed="rId4">
            <a:alphaModFix/>
          </a:blip>
          <a:stretch>
            <a:fillRect/>
          </a:stretch>
        </p:blipFill>
        <p:spPr>
          <a:xfrm>
            <a:off x="5077526" y="2670390"/>
            <a:ext cx="3301674" cy="1622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40"/>
        <p:cNvGrpSpPr/>
        <p:nvPr/>
      </p:nvGrpSpPr>
      <p:grpSpPr>
        <a:xfrm>
          <a:off x="0" y="0"/>
          <a:ext cx="0" cy="0"/>
          <a:chOff x="0" y="0"/>
          <a:chExt cx="0" cy="0"/>
        </a:xfrm>
      </p:grpSpPr>
      <p:sp>
        <p:nvSpPr>
          <p:cNvPr id="641" name="Google Shape;641;g1b65f133e46_1_241"/>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35</a:t>
            </a:fld>
            <a:endParaRPr/>
          </a:p>
        </p:txBody>
      </p:sp>
      <p:sp>
        <p:nvSpPr>
          <p:cNvPr id="642" name="Google Shape;642;g1b65f133e46_1_241"/>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Case 2 - Farm</a:t>
            </a:r>
            <a:endParaRPr/>
          </a:p>
        </p:txBody>
      </p:sp>
      <p:pic>
        <p:nvPicPr>
          <p:cNvPr id="643" name="Google Shape;643;g1b65f133e46_1_241"/>
          <p:cNvPicPr preferRelativeResize="0"/>
          <p:nvPr/>
        </p:nvPicPr>
        <p:blipFill>
          <a:blip r:embed="rId3">
            <a:alphaModFix/>
          </a:blip>
          <a:stretch>
            <a:fillRect/>
          </a:stretch>
        </p:blipFill>
        <p:spPr>
          <a:xfrm>
            <a:off x="1859275" y="870976"/>
            <a:ext cx="4879552" cy="36630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g20c5272f1ee_0_80"/>
          <p:cNvSpPr txBox="1">
            <a:spLocks noGrp="1"/>
          </p:cNvSpPr>
          <p:nvPr>
            <p:ph type="ctrTitle"/>
          </p:nvPr>
        </p:nvSpPr>
        <p:spPr>
          <a:xfrm>
            <a:off x="-18475" y="1118525"/>
            <a:ext cx="9144000" cy="8382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6450"/>
              <a:buFont typeface="Impact"/>
              <a:buNone/>
            </a:pPr>
            <a:r>
              <a:rPr lang="en-US" sz="6050">
                <a:solidFill>
                  <a:schemeClr val="dk1"/>
                </a:solidFill>
              </a:rPr>
              <a:t>Result &amp; Conclusion</a:t>
            </a:r>
            <a:endParaRPr sz="6050">
              <a:solidFill>
                <a:schemeClr val="dk1"/>
              </a:solidFill>
            </a:endParaRPr>
          </a:p>
        </p:txBody>
      </p:sp>
      <p:sp>
        <p:nvSpPr>
          <p:cNvPr id="649" name="Google Shape;649;g20c5272f1ee_0_8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36</a:t>
            </a:fld>
            <a:endParaRPr/>
          </a:p>
        </p:txBody>
      </p:sp>
      <p:sp>
        <p:nvSpPr>
          <p:cNvPr id="650" name="Google Shape;650;g20c5272f1ee_0_80"/>
          <p:cNvSpPr txBox="1"/>
          <p:nvPr/>
        </p:nvSpPr>
        <p:spPr>
          <a:xfrm>
            <a:off x="3164375" y="2382200"/>
            <a:ext cx="3000000" cy="16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dk1"/>
                </a:solidFill>
                <a:latin typeface="Fjalla One"/>
                <a:ea typeface="Fjalla One"/>
                <a:cs typeface="Fjalla One"/>
                <a:sym typeface="Fjalla One"/>
              </a:rPr>
              <a:t>05</a:t>
            </a:r>
            <a:endParaRPr sz="9600" b="0" i="0" u="none" strike="noStrike" cap="none">
              <a:solidFill>
                <a:schemeClr val="dk1"/>
              </a:solidFill>
              <a:latin typeface="Fjalla One"/>
              <a:ea typeface="Fjalla One"/>
              <a:cs typeface="Fjalla One"/>
              <a:sym typeface="Fjalla On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sp>
        <p:nvSpPr>
          <p:cNvPr id="655" name="Google Shape;655;g20f464e6b67_3_193"/>
          <p:cNvSpPr>
            <a:spLocks noGrp="1"/>
          </p:cNvSpPr>
          <p:nvPr>
            <p:ph type="sldNum" idx="12"/>
          </p:nvPr>
        </p:nvSpPr>
        <p:spPr>
          <a:xfrm>
            <a:off x="8474234" y="4643936"/>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37</a:t>
            </a:fld>
            <a:endParaRPr/>
          </a:p>
        </p:txBody>
      </p:sp>
      <p:sp>
        <p:nvSpPr>
          <p:cNvPr id="656" name="Google Shape;656;g20f464e6b67_3_193"/>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Result - Campus</a:t>
            </a:r>
            <a:endParaRPr/>
          </a:p>
        </p:txBody>
      </p:sp>
      <p:sp>
        <p:nvSpPr>
          <p:cNvPr id="657" name="Google Shape;657;g20f464e6b67_3_193"/>
          <p:cNvSpPr txBox="1">
            <a:spLocks noGrp="1"/>
          </p:cNvSpPr>
          <p:nvPr>
            <p:ph type="subTitle" idx="3"/>
          </p:nvPr>
        </p:nvSpPr>
        <p:spPr>
          <a:xfrm>
            <a:off x="683525" y="77312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Result on the rooftop</a:t>
            </a:r>
            <a:endParaRPr/>
          </a:p>
        </p:txBody>
      </p:sp>
      <p:sp>
        <p:nvSpPr>
          <p:cNvPr id="658" name="Google Shape;658;g20f464e6b67_3_193"/>
          <p:cNvSpPr txBox="1"/>
          <p:nvPr/>
        </p:nvSpPr>
        <p:spPr>
          <a:xfrm>
            <a:off x="1311663" y="3369890"/>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Broadcast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59" name="Google Shape;659;g20f464e6b67_3_193"/>
          <p:cNvSpPr txBox="1"/>
          <p:nvPr/>
        </p:nvSpPr>
        <p:spPr>
          <a:xfrm>
            <a:off x="5174100" y="3369890"/>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Private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60" name="Google Shape;660;g20f464e6b67_3_193"/>
          <p:cNvSpPr txBox="1"/>
          <p:nvPr/>
        </p:nvSpPr>
        <p:spPr>
          <a:xfrm>
            <a:off x="0" y="3722600"/>
            <a:ext cx="76872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ibre Franklin Medium"/>
              <a:buChar char="-"/>
            </a:pPr>
            <a:r>
              <a:rPr lang="en-US" sz="1200">
                <a:latin typeface="Libre Franklin Medium"/>
                <a:ea typeface="Libre Franklin Medium"/>
                <a:cs typeface="Libre Franklin Medium"/>
                <a:sym typeface="Libre Franklin Medium"/>
              </a:rPr>
              <a:t>Private messages were relayed as well, without granting access to the contents to the relay node. (P1 - P2 - P4)</a:t>
            </a:r>
            <a:endParaRPr sz="1200">
              <a:latin typeface="Libre Franklin Medium"/>
              <a:ea typeface="Libre Franklin Medium"/>
              <a:cs typeface="Libre Franklin Medium"/>
              <a:sym typeface="Libre Franklin Medium"/>
            </a:endParaRPr>
          </a:p>
          <a:p>
            <a:pPr marL="457200" lvl="0" indent="0" algn="l" rtl="0">
              <a:spcBef>
                <a:spcPts val="0"/>
              </a:spcBef>
              <a:spcAft>
                <a:spcPts val="0"/>
              </a:spcAft>
              <a:buNone/>
            </a:pPr>
            <a:endParaRPr sz="1200">
              <a:latin typeface="Libre Franklin Medium"/>
              <a:ea typeface="Libre Franklin Medium"/>
              <a:cs typeface="Libre Franklin Medium"/>
              <a:sym typeface="Libre Franklin Medium"/>
            </a:endParaRPr>
          </a:p>
        </p:txBody>
      </p:sp>
      <p:pic>
        <p:nvPicPr>
          <p:cNvPr id="661" name="Google Shape;661;g20f464e6b67_3_193"/>
          <p:cNvPicPr preferRelativeResize="0"/>
          <p:nvPr/>
        </p:nvPicPr>
        <p:blipFill>
          <a:blip r:embed="rId3">
            <a:alphaModFix/>
          </a:blip>
          <a:stretch>
            <a:fillRect/>
          </a:stretch>
        </p:blipFill>
        <p:spPr>
          <a:xfrm>
            <a:off x="1063300" y="1027227"/>
            <a:ext cx="3162253" cy="2371675"/>
          </a:xfrm>
          <a:prstGeom prst="rect">
            <a:avLst/>
          </a:prstGeom>
          <a:noFill/>
          <a:ln>
            <a:noFill/>
          </a:ln>
        </p:spPr>
      </p:pic>
      <p:pic>
        <p:nvPicPr>
          <p:cNvPr id="662" name="Google Shape;662;g20f464e6b67_3_193"/>
          <p:cNvPicPr preferRelativeResize="0"/>
          <p:nvPr/>
        </p:nvPicPr>
        <p:blipFill>
          <a:blip r:embed="rId4">
            <a:alphaModFix/>
          </a:blip>
          <a:stretch>
            <a:fillRect/>
          </a:stretch>
        </p:blipFill>
        <p:spPr>
          <a:xfrm>
            <a:off x="4849550" y="1027231"/>
            <a:ext cx="3162226" cy="237166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66"/>
        <p:cNvGrpSpPr/>
        <p:nvPr/>
      </p:nvGrpSpPr>
      <p:grpSpPr>
        <a:xfrm>
          <a:off x="0" y="0"/>
          <a:ext cx="0" cy="0"/>
          <a:chOff x="0" y="0"/>
          <a:chExt cx="0" cy="0"/>
        </a:xfrm>
      </p:grpSpPr>
      <p:sp>
        <p:nvSpPr>
          <p:cNvPr id="667" name="Google Shape;667;g20f464e6b67_3_205"/>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38</a:t>
            </a:fld>
            <a:endParaRPr/>
          </a:p>
        </p:txBody>
      </p:sp>
      <p:sp>
        <p:nvSpPr>
          <p:cNvPr id="668" name="Google Shape;668;g20f464e6b67_3_205"/>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Result - Campus</a:t>
            </a:r>
            <a:endParaRPr/>
          </a:p>
        </p:txBody>
      </p:sp>
      <p:sp>
        <p:nvSpPr>
          <p:cNvPr id="669" name="Google Shape;669;g20f464e6b67_3_205"/>
          <p:cNvSpPr txBox="1">
            <a:spLocks noGrp="1"/>
          </p:cNvSpPr>
          <p:nvPr>
            <p:ph type="subTitle" idx="3"/>
          </p:nvPr>
        </p:nvSpPr>
        <p:spPr>
          <a:xfrm>
            <a:off x="683525" y="7802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Result on the 3rd floor (Inside the parking lot)</a:t>
            </a:r>
            <a:endParaRPr/>
          </a:p>
        </p:txBody>
      </p:sp>
      <p:sp>
        <p:nvSpPr>
          <p:cNvPr id="670" name="Google Shape;670;g20f464e6b67_3_205"/>
          <p:cNvSpPr txBox="1"/>
          <p:nvPr/>
        </p:nvSpPr>
        <p:spPr>
          <a:xfrm>
            <a:off x="1423575" y="3340093"/>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Broadcast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71" name="Google Shape;671;g20f464e6b67_3_205"/>
          <p:cNvSpPr txBox="1"/>
          <p:nvPr/>
        </p:nvSpPr>
        <p:spPr>
          <a:xfrm>
            <a:off x="5174088" y="3340093"/>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Private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72" name="Google Shape;672;g20f464e6b67_3_205"/>
          <p:cNvSpPr txBox="1"/>
          <p:nvPr/>
        </p:nvSpPr>
        <p:spPr>
          <a:xfrm>
            <a:off x="0" y="3722600"/>
            <a:ext cx="7687200" cy="3693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ibre Franklin Medium"/>
              <a:buChar char="-"/>
            </a:pPr>
            <a:r>
              <a:rPr lang="en-US" sz="1200">
                <a:latin typeface="Libre Franklin Medium"/>
                <a:ea typeface="Libre Franklin Medium"/>
                <a:cs typeface="Libre Franklin Medium"/>
                <a:sym typeface="Libre Franklin Medium"/>
              </a:rPr>
              <a:t>P4 received nothing at all from P2 directly, while receiving all the messages from P1 relayed by P2.</a:t>
            </a:r>
            <a:endParaRPr sz="1200">
              <a:latin typeface="Libre Franklin Medium"/>
              <a:ea typeface="Libre Franklin Medium"/>
              <a:cs typeface="Libre Franklin Medium"/>
              <a:sym typeface="Libre Franklin Medium"/>
            </a:endParaRPr>
          </a:p>
        </p:txBody>
      </p:sp>
      <p:pic>
        <p:nvPicPr>
          <p:cNvPr id="673" name="Google Shape;673;g20f464e6b67_3_205"/>
          <p:cNvPicPr preferRelativeResize="0"/>
          <p:nvPr/>
        </p:nvPicPr>
        <p:blipFill>
          <a:blip r:embed="rId3">
            <a:alphaModFix/>
          </a:blip>
          <a:stretch>
            <a:fillRect/>
          </a:stretch>
        </p:blipFill>
        <p:spPr>
          <a:xfrm>
            <a:off x="1099000" y="1076487"/>
            <a:ext cx="3162250" cy="2371687"/>
          </a:xfrm>
          <a:prstGeom prst="rect">
            <a:avLst/>
          </a:prstGeom>
          <a:noFill/>
          <a:ln>
            <a:noFill/>
          </a:ln>
        </p:spPr>
      </p:pic>
      <p:pic>
        <p:nvPicPr>
          <p:cNvPr id="674" name="Google Shape;674;g20f464e6b67_3_205"/>
          <p:cNvPicPr preferRelativeResize="0"/>
          <p:nvPr/>
        </p:nvPicPr>
        <p:blipFill>
          <a:blip r:embed="rId4">
            <a:alphaModFix/>
          </a:blip>
          <a:stretch>
            <a:fillRect/>
          </a:stretch>
        </p:blipFill>
        <p:spPr>
          <a:xfrm>
            <a:off x="4849525" y="1076475"/>
            <a:ext cx="3162250" cy="2371687"/>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78"/>
        <p:cNvGrpSpPr/>
        <p:nvPr/>
      </p:nvGrpSpPr>
      <p:grpSpPr>
        <a:xfrm>
          <a:off x="0" y="0"/>
          <a:ext cx="0" cy="0"/>
          <a:chOff x="0" y="0"/>
          <a:chExt cx="0" cy="0"/>
        </a:xfrm>
      </p:grpSpPr>
      <p:sp>
        <p:nvSpPr>
          <p:cNvPr id="679" name="Google Shape;679;g20f464e6b67_3_17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39</a:t>
            </a:fld>
            <a:endParaRPr/>
          </a:p>
        </p:txBody>
      </p:sp>
      <p:sp>
        <p:nvSpPr>
          <p:cNvPr id="680" name="Google Shape;680;g20f464e6b67_3_17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Result - Campus</a:t>
            </a:r>
            <a:endParaRPr/>
          </a:p>
        </p:txBody>
      </p:sp>
      <p:sp>
        <p:nvSpPr>
          <p:cNvPr id="681" name="Google Shape;681;g20f464e6b67_3_178"/>
          <p:cNvSpPr txBox="1">
            <a:spLocks noGrp="1"/>
          </p:cNvSpPr>
          <p:nvPr>
            <p:ph type="subTitle" idx="3"/>
          </p:nvPr>
        </p:nvSpPr>
        <p:spPr>
          <a:xfrm>
            <a:off x="683525" y="7802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Result on the ground</a:t>
            </a:r>
            <a:endParaRPr/>
          </a:p>
        </p:txBody>
      </p:sp>
      <p:sp>
        <p:nvSpPr>
          <p:cNvPr id="682" name="Google Shape;682;g20f464e6b67_3_178"/>
          <p:cNvSpPr txBox="1"/>
          <p:nvPr/>
        </p:nvSpPr>
        <p:spPr>
          <a:xfrm>
            <a:off x="1333375" y="3331145"/>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Broadcast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83" name="Google Shape;683;g20f464e6b67_3_178"/>
          <p:cNvSpPr txBox="1"/>
          <p:nvPr/>
        </p:nvSpPr>
        <p:spPr>
          <a:xfrm>
            <a:off x="5134963" y="3331151"/>
            <a:ext cx="2513100" cy="3540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100"/>
              <a:buFont typeface="Arial"/>
              <a:buNone/>
            </a:pPr>
            <a:r>
              <a:rPr lang="en-US" sz="1100">
                <a:latin typeface="Libre Franklin Medium"/>
                <a:ea typeface="Libre Franklin Medium"/>
                <a:cs typeface="Libre Franklin Medium"/>
                <a:sym typeface="Libre Franklin Medium"/>
              </a:rPr>
              <a:t>Private chat</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684" name="Google Shape;684;g20f464e6b67_3_178"/>
          <p:cNvSpPr txBox="1"/>
          <p:nvPr/>
        </p:nvSpPr>
        <p:spPr>
          <a:xfrm>
            <a:off x="0" y="3722600"/>
            <a:ext cx="76872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ibre Franklin Medium"/>
              <a:buChar char="-"/>
            </a:pPr>
            <a:r>
              <a:rPr lang="en-US" sz="1200">
                <a:latin typeface="Libre Franklin Medium"/>
                <a:ea typeface="Libre Franklin Medium"/>
                <a:cs typeface="Libre Franklin Medium"/>
                <a:sym typeface="Libre Franklin Medium"/>
              </a:rPr>
              <a:t>Ground to roof and roof to ground connection showed a steep difference in RSSI values for both systems.</a:t>
            </a:r>
            <a:endParaRPr sz="1200">
              <a:latin typeface="Libre Franklin Medium"/>
              <a:ea typeface="Libre Franklin Medium"/>
              <a:cs typeface="Libre Franklin Medium"/>
              <a:sym typeface="Libre Franklin Medium"/>
            </a:endParaRPr>
          </a:p>
          <a:p>
            <a:pPr marL="0" lvl="0" indent="0" algn="l" rtl="0">
              <a:spcBef>
                <a:spcPts val="0"/>
              </a:spcBef>
              <a:spcAft>
                <a:spcPts val="0"/>
              </a:spcAft>
              <a:buNone/>
            </a:pPr>
            <a:endParaRPr sz="1200">
              <a:latin typeface="Libre Franklin Medium"/>
              <a:ea typeface="Libre Franklin Medium"/>
              <a:cs typeface="Libre Franklin Medium"/>
              <a:sym typeface="Libre Franklin Medium"/>
            </a:endParaRPr>
          </a:p>
        </p:txBody>
      </p:sp>
      <p:pic>
        <p:nvPicPr>
          <p:cNvPr id="685" name="Google Shape;685;g20f464e6b67_3_178"/>
          <p:cNvPicPr preferRelativeResize="0"/>
          <p:nvPr/>
        </p:nvPicPr>
        <p:blipFill>
          <a:blip r:embed="rId3">
            <a:alphaModFix/>
          </a:blip>
          <a:stretch>
            <a:fillRect/>
          </a:stretch>
        </p:blipFill>
        <p:spPr>
          <a:xfrm>
            <a:off x="1045875" y="1034375"/>
            <a:ext cx="3162250" cy="2352376"/>
          </a:xfrm>
          <a:prstGeom prst="rect">
            <a:avLst/>
          </a:prstGeom>
          <a:noFill/>
          <a:ln>
            <a:noFill/>
          </a:ln>
        </p:spPr>
      </p:pic>
      <p:pic>
        <p:nvPicPr>
          <p:cNvPr id="686" name="Google Shape;686;g20f464e6b67_3_178"/>
          <p:cNvPicPr preferRelativeResize="0"/>
          <p:nvPr/>
        </p:nvPicPr>
        <p:blipFill>
          <a:blip r:embed="rId4">
            <a:alphaModFix/>
          </a:blip>
          <a:stretch>
            <a:fillRect/>
          </a:stretch>
        </p:blipFill>
        <p:spPr>
          <a:xfrm>
            <a:off x="4810400" y="1034375"/>
            <a:ext cx="3162250" cy="23523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g2015ff2bb09_0_20"/>
          <p:cNvSpPr txBox="1">
            <a:spLocks noGrp="1"/>
          </p:cNvSpPr>
          <p:nvPr>
            <p:ph type="body" idx="1"/>
          </p:nvPr>
        </p:nvSpPr>
        <p:spPr>
          <a:xfrm>
            <a:off x="683525" y="1443076"/>
            <a:ext cx="4620300" cy="2192700"/>
          </a:xfrm>
          <a:prstGeom prst="rect">
            <a:avLst/>
          </a:prstGeom>
          <a:noFill/>
          <a:ln>
            <a:noFill/>
          </a:ln>
        </p:spPr>
        <p:txBody>
          <a:bodyPr spcFirstLastPara="1" wrap="square" lIns="0" tIns="0" rIns="0" bIns="0" anchor="t" anchorCtr="0">
            <a:normAutofit lnSpcReduction="10000"/>
          </a:bodyPr>
          <a:lstStyle/>
          <a:p>
            <a:pPr marL="457200" lvl="0" indent="-317500" algn="l" rtl="0">
              <a:lnSpc>
                <a:spcPct val="100000"/>
              </a:lnSpc>
              <a:spcBef>
                <a:spcPts val="0"/>
              </a:spcBef>
              <a:spcAft>
                <a:spcPts val="0"/>
              </a:spcAft>
              <a:buClr>
                <a:schemeClr val="lt1"/>
              </a:buClr>
              <a:buSzPts val="1400"/>
              <a:buFont typeface="Libre Franklin"/>
              <a:buChar char="-"/>
            </a:pPr>
            <a:r>
              <a:rPr lang="en-US" sz="1400">
                <a:solidFill>
                  <a:schemeClr val="lt1"/>
                </a:solidFill>
                <a:latin typeface="Libre Franklin"/>
                <a:ea typeface="Libre Franklin"/>
                <a:cs typeface="Libre Franklin"/>
                <a:sym typeface="Libre Franklin"/>
              </a:rPr>
              <a:t>A long-range, lightweight device for mobile mesh networking.</a:t>
            </a:r>
            <a:r>
              <a:rPr lang="en-US" sz="1400" baseline="30000">
                <a:solidFill>
                  <a:schemeClr val="lt1"/>
                </a:solidFill>
                <a:latin typeface="Libre Franklin"/>
                <a:ea typeface="Libre Franklin"/>
                <a:cs typeface="Libre Franklin"/>
                <a:sym typeface="Libre Franklin"/>
              </a:rPr>
              <a:t>[1]</a:t>
            </a:r>
            <a:endParaRPr sz="1400" baseline="300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ts val="1350"/>
              <a:buNone/>
            </a:pPr>
            <a:endParaRPr sz="1400">
              <a:solidFill>
                <a:schemeClr val="lt1"/>
              </a:solidFill>
              <a:latin typeface="Libre Franklin"/>
              <a:ea typeface="Libre Franklin"/>
              <a:cs typeface="Libre Franklin"/>
              <a:sym typeface="Libre Franklin"/>
            </a:endParaRPr>
          </a:p>
          <a:p>
            <a:pPr marL="457200" lvl="0" indent="-317500" algn="l" rtl="0">
              <a:lnSpc>
                <a:spcPct val="100000"/>
              </a:lnSpc>
              <a:spcBef>
                <a:spcPts val="0"/>
              </a:spcBef>
              <a:spcAft>
                <a:spcPts val="0"/>
              </a:spcAft>
              <a:buClr>
                <a:schemeClr val="lt1"/>
              </a:buClr>
              <a:buSzPts val="1400"/>
              <a:buFont typeface="Libre Franklin"/>
              <a:buChar char="-"/>
            </a:pPr>
            <a:r>
              <a:rPr lang="en-US" sz="1400">
                <a:solidFill>
                  <a:schemeClr val="lt1"/>
                </a:solidFill>
                <a:latin typeface="Libre Franklin"/>
                <a:ea typeface="Libre Franklin"/>
                <a:cs typeface="Libre Franklin"/>
                <a:sym typeface="Libre Franklin"/>
              </a:rPr>
              <a:t>Pairs with a smartphone, and enables simple message communication in an environment without cell or WiFi.</a:t>
            </a:r>
            <a:endParaRPr sz="1400">
              <a:solidFill>
                <a:schemeClr val="lt1"/>
              </a:solidFill>
              <a:latin typeface="Libre Franklin"/>
              <a:ea typeface="Libre Franklin"/>
              <a:cs typeface="Libre Franklin"/>
              <a:sym typeface="Libre Franklin"/>
            </a:endParaRPr>
          </a:p>
          <a:p>
            <a:pPr marL="457200" lvl="0" indent="0" algn="l" rtl="0">
              <a:lnSpc>
                <a:spcPct val="100000"/>
              </a:lnSpc>
              <a:spcBef>
                <a:spcPts val="0"/>
              </a:spcBef>
              <a:spcAft>
                <a:spcPts val="0"/>
              </a:spcAft>
              <a:buNone/>
            </a:pPr>
            <a:endParaRPr sz="1400">
              <a:solidFill>
                <a:schemeClr val="lt1"/>
              </a:solidFill>
              <a:latin typeface="Libre Franklin"/>
              <a:ea typeface="Libre Franklin"/>
              <a:cs typeface="Libre Franklin"/>
              <a:sym typeface="Libre Franklin"/>
            </a:endParaRPr>
          </a:p>
          <a:p>
            <a:pPr marL="457200" lvl="0" indent="-317500" algn="l" rtl="0">
              <a:lnSpc>
                <a:spcPct val="100000"/>
              </a:lnSpc>
              <a:spcBef>
                <a:spcPts val="0"/>
              </a:spcBef>
              <a:spcAft>
                <a:spcPts val="0"/>
              </a:spcAft>
              <a:buClr>
                <a:schemeClr val="lt1"/>
              </a:buClr>
              <a:buSzPts val="1400"/>
              <a:buFont typeface="Libre Franklin"/>
              <a:buChar char="-"/>
            </a:pPr>
            <a:r>
              <a:rPr lang="en-US" sz="1400">
                <a:solidFill>
                  <a:schemeClr val="lt1"/>
                </a:solidFill>
                <a:latin typeface="Libre Franklin"/>
                <a:ea typeface="Libre Franklin"/>
                <a:cs typeface="Libre Franklin"/>
                <a:sym typeface="Libre Franklin"/>
              </a:rPr>
              <a:t>Proprietary</a:t>
            </a:r>
            <a:endParaRPr sz="14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ts val="1350"/>
              <a:buNone/>
            </a:pPr>
            <a:endParaRPr sz="1400">
              <a:solidFill>
                <a:schemeClr val="lt1"/>
              </a:solidFill>
              <a:latin typeface="Libre Franklin"/>
              <a:ea typeface="Libre Franklin"/>
              <a:cs typeface="Libre Franklin"/>
              <a:sym typeface="Libre Franklin"/>
            </a:endParaRPr>
          </a:p>
          <a:p>
            <a:pPr marL="457200" lvl="0" indent="-317500" algn="l" rtl="0">
              <a:lnSpc>
                <a:spcPct val="100000"/>
              </a:lnSpc>
              <a:spcBef>
                <a:spcPts val="0"/>
              </a:spcBef>
              <a:spcAft>
                <a:spcPts val="0"/>
              </a:spcAft>
              <a:buClr>
                <a:schemeClr val="lt1"/>
              </a:buClr>
              <a:buSzPts val="1400"/>
              <a:buFont typeface="Libre Franklin"/>
              <a:buChar char="-"/>
            </a:pPr>
            <a:r>
              <a:rPr lang="en-US" sz="1400">
                <a:solidFill>
                  <a:schemeClr val="lt1"/>
                </a:solidFill>
                <a:latin typeface="Libre Franklin"/>
                <a:ea typeface="Libre Franklin"/>
                <a:cs typeface="Libre Franklin"/>
                <a:sym typeface="Libre Franklin"/>
              </a:rPr>
              <a:t>Networking protocol: Aspen Grove</a:t>
            </a:r>
            <a:endParaRPr sz="1400">
              <a:solidFill>
                <a:schemeClr val="lt1"/>
              </a:solidFill>
              <a:latin typeface="Libre Franklin"/>
              <a:ea typeface="Libre Franklin"/>
              <a:cs typeface="Libre Franklin"/>
              <a:sym typeface="Libre Franklin"/>
            </a:endParaRPr>
          </a:p>
          <a:p>
            <a:pPr marL="457200" lvl="0" indent="0" algn="l" rtl="0">
              <a:lnSpc>
                <a:spcPct val="100000"/>
              </a:lnSpc>
              <a:spcBef>
                <a:spcPts val="0"/>
              </a:spcBef>
              <a:spcAft>
                <a:spcPts val="0"/>
              </a:spcAft>
              <a:buSzPts val="1350"/>
              <a:buNone/>
            </a:pPr>
            <a:endParaRPr sz="1650">
              <a:solidFill>
                <a:srgbClr val="494949"/>
              </a:solidFill>
            </a:endParaRPr>
          </a:p>
        </p:txBody>
      </p:sp>
      <p:sp>
        <p:nvSpPr>
          <p:cNvPr id="159" name="Google Shape;159;g2015ff2bb09_0_2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a:t>
            </a:fld>
            <a:endParaRPr/>
          </a:p>
        </p:txBody>
      </p:sp>
      <p:sp>
        <p:nvSpPr>
          <p:cNvPr id="160" name="Google Shape;160;g2015ff2bb09_0_2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 Pro X</a:t>
            </a:r>
            <a:endParaRPr/>
          </a:p>
        </p:txBody>
      </p:sp>
      <p:sp>
        <p:nvSpPr>
          <p:cNvPr id="161" name="Google Shape;161;g2015ff2bb09_0_20"/>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What is goTenna?</a:t>
            </a:r>
            <a:endParaRPr/>
          </a:p>
        </p:txBody>
      </p:sp>
      <p:pic>
        <p:nvPicPr>
          <p:cNvPr id="162" name="Google Shape;162;g2015ff2bb09_0_20"/>
          <p:cNvPicPr preferRelativeResize="0"/>
          <p:nvPr/>
        </p:nvPicPr>
        <p:blipFill rotWithShape="1">
          <a:blip r:embed="rId3">
            <a:alphaModFix/>
          </a:blip>
          <a:srcRect/>
          <a:stretch/>
        </p:blipFill>
        <p:spPr>
          <a:xfrm>
            <a:off x="5558625" y="1008875"/>
            <a:ext cx="3483225" cy="2857675"/>
          </a:xfrm>
          <a:prstGeom prst="rect">
            <a:avLst/>
          </a:prstGeom>
          <a:noFill/>
          <a:ln>
            <a:noFill/>
          </a:ln>
        </p:spPr>
      </p:pic>
      <p:sp>
        <p:nvSpPr>
          <p:cNvPr id="163" name="Google Shape;163;g2015ff2bb09_0_20"/>
          <p:cNvSpPr txBox="1"/>
          <p:nvPr/>
        </p:nvSpPr>
        <p:spPr>
          <a:xfrm>
            <a:off x="8840025" y="8627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2</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164" name="Google Shape;164;g2015ff2bb09_0_20"/>
          <p:cNvSpPr txBox="1"/>
          <p:nvPr/>
        </p:nvSpPr>
        <p:spPr>
          <a:xfrm>
            <a:off x="432300" y="4009188"/>
            <a:ext cx="8279400" cy="677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Libre Franklin Medium"/>
                <a:ea typeface="Libre Franklin Medium"/>
                <a:cs typeface="Libre Franklin Medium"/>
                <a:sym typeface="Libre Franklin Medium"/>
              </a:rPr>
              <a:t>[</a:t>
            </a:r>
            <a:r>
              <a:rPr lang="en-US" sz="800">
                <a:latin typeface="Libre Franklin Medium"/>
                <a:ea typeface="Libre Franklin Medium"/>
                <a:cs typeface="Libre Franklin Medium"/>
                <a:sym typeface="Libre Franklin Medium"/>
              </a:rPr>
              <a:t>1</a:t>
            </a:r>
            <a:r>
              <a:rPr lang="en-US" sz="800" b="0" i="0" u="none" strike="noStrike" cap="none">
                <a:solidFill>
                  <a:srgbClr val="000000"/>
                </a:solidFill>
                <a:latin typeface="Libre Franklin Medium"/>
                <a:ea typeface="Libre Franklin Medium"/>
                <a:cs typeface="Libre Franklin Medium"/>
                <a:sym typeface="Libre Franklin Medium"/>
              </a:rPr>
              <a:t>] R. Ramanathan, C. Servaes, W. Ramanathan, A. Dusia and A. S. Sethi, "Long-Range Short-Burst Mobile Mesh Networking: Architecture and Evaluation," in \emph{Proc. 2019 16th Annu. IEEE Int. Conf. on Sensing, Commun., and Netw. (SECON)}, Boston, MA, USA, 2019, pp. 1-2, doi: 10.1109/SAHCN.2019.8824803.</a:t>
            </a:r>
            <a:endParaRPr sz="800" b="0" i="0" u="none" strike="noStrike" cap="none">
              <a:solidFill>
                <a:srgbClr val="000000"/>
              </a:solidFill>
              <a:latin typeface="Libre Franklin Medium"/>
              <a:ea typeface="Libre Franklin Medium"/>
              <a:cs typeface="Libre Franklin Medium"/>
              <a:sym typeface="Libre Franklin Medium"/>
            </a:endParaRPr>
          </a:p>
          <a:p>
            <a:pPr marL="0" lvl="0" indent="0" algn="l" rtl="0">
              <a:spcBef>
                <a:spcPts val="0"/>
              </a:spcBef>
              <a:spcAft>
                <a:spcPts val="0"/>
              </a:spcAft>
              <a:buClr>
                <a:schemeClr val="dk1"/>
              </a:buClr>
              <a:buSzPts val="800"/>
              <a:buFont typeface="Arial"/>
              <a:buNone/>
            </a:pPr>
            <a:r>
              <a:rPr lang="en-US" sz="800">
                <a:solidFill>
                  <a:schemeClr val="dk1"/>
                </a:solidFill>
                <a:latin typeface="Libre Franklin Medium"/>
                <a:ea typeface="Libre Franklin Medium"/>
                <a:cs typeface="Libre Franklin Medium"/>
                <a:sym typeface="Libre Franklin Medium"/>
              </a:rPr>
              <a:t>[2] goTenna, “gotennaprox_comp2_640x.jpg,” Accessed: Jan. 29 2023 [Online]. Available: </a:t>
            </a:r>
            <a:r>
              <a:rPr lang="en-US" sz="800" u="sng">
                <a:solidFill>
                  <a:schemeClr val="hlink"/>
                </a:solidFill>
                <a:latin typeface="Libre Franklin Medium"/>
                <a:ea typeface="Libre Franklin Medium"/>
                <a:cs typeface="Libre Franklin Medium"/>
                <a:sym typeface="Libre Franklin Medium"/>
                <a:hlinkClick r:id="rId4"/>
              </a:rPr>
              <a:t>https://cdn.shopify.com/s/files/1/0046/7524/0005/products/gotennaprox_comp2_640x.jpg?v=1611262676</a:t>
            </a:r>
            <a:endParaRPr sz="800">
              <a:latin typeface="Libre Franklin Medium"/>
              <a:ea typeface="Libre Franklin Medium"/>
              <a:cs typeface="Libre Franklin Medium"/>
              <a:sym typeface="Libre Franklin Medium"/>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g1f3895be920_5_31"/>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40</a:t>
            </a:fld>
            <a:endParaRPr/>
          </a:p>
        </p:txBody>
      </p:sp>
      <p:sp>
        <p:nvSpPr>
          <p:cNvPr id="692" name="Google Shape;692;g1f3895be920_5_31"/>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Result - Campus</a:t>
            </a:r>
            <a:endParaRPr/>
          </a:p>
        </p:txBody>
      </p:sp>
      <p:sp>
        <p:nvSpPr>
          <p:cNvPr id="693" name="Google Shape;693;g1f3895be920_5_31"/>
          <p:cNvSpPr txBox="1">
            <a:spLocks noGrp="1"/>
          </p:cNvSpPr>
          <p:nvPr>
            <p:ph type="subTitle" idx="3"/>
          </p:nvPr>
        </p:nvSpPr>
        <p:spPr>
          <a:xfrm>
            <a:off x="683537" y="7802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Total result of the experiment in campus</a:t>
            </a:r>
            <a:endParaRPr/>
          </a:p>
        </p:txBody>
      </p:sp>
      <p:sp>
        <p:nvSpPr>
          <p:cNvPr id="694" name="Google Shape;694;g1f3895be920_5_31"/>
          <p:cNvSpPr txBox="1"/>
          <p:nvPr/>
        </p:nvSpPr>
        <p:spPr>
          <a:xfrm>
            <a:off x="0" y="3570200"/>
            <a:ext cx="7687200" cy="738900"/>
          </a:xfrm>
          <a:prstGeom prst="rect">
            <a:avLst/>
          </a:prstGeom>
          <a:noFill/>
          <a:ln>
            <a:noFill/>
          </a:ln>
        </p:spPr>
        <p:txBody>
          <a:bodyPr spcFirstLastPara="1" wrap="square" lIns="91425" tIns="91425" rIns="91425" bIns="91425" anchor="t" anchorCtr="0">
            <a:spAutoFit/>
          </a:bodyPr>
          <a:lstStyle/>
          <a:p>
            <a:pPr marL="457200" lvl="0" indent="-304800" algn="l" rtl="0">
              <a:spcBef>
                <a:spcPts val="0"/>
              </a:spcBef>
              <a:spcAft>
                <a:spcPts val="0"/>
              </a:spcAft>
              <a:buSzPts val="1200"/>
              <a:buFont typeface="Libre Franklin Medium"/>
              <a:buChar char="-"/>
            </a:pPr>
            <a:r>
              <a:rPr lang="en-US" sz="1200">
                <a:latin typeface="Libre Franklin Medium"/>
                <a:ea typeface="Libre Franklin Medium"/>
                <a:cs typeface="Libre Franklin Medium"/>
                <a:sym typeface="Libre Franklin Medium"/>
              </a:rPr>
              <a:t>goTenna received more messages than Meshtastic</a:t>
            </a:r>
            <a:endParaRPr sz="1200">
              <a:latin typeface="Libre Franklin Medium"/>
              <a:ea typeface="Libre Franklin Medium"/>
              <a:cs typeface="Libre Franklin Medium"/>
              <a:sym typeface="Libre Franklin Medium"/>
            </a:endParaRPr>
          </a:p>
          <a:p>
            <a:pPr marL="457200" lvl="0" indent="0" algn="l" rtl="0">
              <a:spcBef>
                <a:spcPts val="0"/>
              </a:spcBef>
              <a:spcAft>
                <a:spcPts val="0"/>
              </a:spcAft>
              <a:buNone/>
            </a:pPr>
            <a:endParaRPr sz="1200">
              <a:latin typeface="Libre Franklin Medium"/>
              <a:ea typeface="Libre Franklin Medium"/>
              <a:cs typeface="Libre Franklin Medium"/>
              <a:sym typeface="Libre Franklin Medium"/>
            </a:endParaRPr>
          </a:p>
          <a:p>
            <a:pPr marL="457200" lvl="0" indent="-304800" algn="l" rtl="0">
              <a:spcBef>
                <a:spcPts val="0"/>
              </a:spcBef>
              <a:spcAft>
                <a:spcPts val="0"/>
              </a:spcAft>
              <a:buSzPts val="1200"/>
              <a:buFont typeface="Libre Franklin Medium"/>
              <a:buChar char="-"/>
            </a:pPr>
            <a:r>
              <a:rPr lang="en-US" sz="1200">
                <a:latin typeface="Libre Franklin Medium"/>
                <a:ea typeface="Libre Franklin Medium"/>
                <a:cs typeface="Libre Franklin Medium"/>
                <a:sym typeface="Libre Franklin Medium"/>
              </a:rPr>
              <a:t>While goTenna had the higher average RSSI values, Meshtastic had higher receiver sensitivity.</a:t>
            </a:r>
            <a:endParaRPr sz="1200">
              <a:latin typeface="Libre Franklin Medium"/>
              <a:ea typeface="Libre Franklin Medium"/>
              <a:cs typeface="Libre Franklin Medium"/>
              <a:sym typeface="Libre Franklin Medium"/>
            </a:endParaRPr>
          </a:p>
        </p:txBody>
      </p:sp>
      <p:pic>
        <p:nvPicPr>
          <p:cNvPr id="695" name="Google Shape;695;g1f3895be920_5_31"/>
          <p:cNvPicPr preferRelativeResize="0"/>
          <p:nvPr/>
        </p:nvPicPr>
        <p:blipFill>
          <a:blip r:embed="rId3">
            <a:alphaModFix/>
          </a:blip>
          <a:stretch>
            <a:fillRect/>
          </a:stretch>
        </p:blipFill>
        <p:spPr>
          <a:xfrm>
            <a:off x="1078775" y="1150250"/>
            <a:ext cx="3162250" cy="2419750"/>
          </a:xfrm>
          <a:prstGeom prst="rect">
            <a:avLst/>
          </a:prstGeom>
          <a:noFill/>
          <a:ln>
            <a:noFill/>
          </a:ln>
        </p:spPr>
      </p:pic>
      <p:pic>
        <p:nvPicPr>
          <p:cNvPr id="696" name="Google Shape;696;g1f3895be920_5_31"/>
          <p:cNvPicPr preferRelativeResize="0"/>
          <p:nvPr/>
        </p:nvPicPr>
        <p:blipFill>
          <a:blip r:embed="rId4">
            <a:alphaModFix/>
          </a:blip>
          <a:stretch>
            <a:fillRect/>
          </a:stretch>
        </p:blipFill>
        <p:spPr>
          <a:xfrm>
            <a:off x="4902975" y="1061476"/>
            <a:ext cx="3162250" cy="2508524"/>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700"/>
        <p:cNvGrpSpPr/>
        <p:nvPr/>
      </p:nvGrpSpPr>
      <p:grpSpPr>
        <a:xfrm>
          <a:off x="0" y="0"/>
          <a:ext cx="0" cy="0"/>
          <a:chOff x="0" y="0"/>
          <a:chExt cx="0" cy="0"/>
        </a:xfrm>
      </p:grpSpPr>
      <p:pic>
        <p:nvPicPr>
          <p:cNvPr id="701" name="Google Shape;701;g210b67d13a2_3_120"/>
          <p:cNvPicPr preferRelativeResize="0"/>
          <p:nvPr/>
        </p:nvPicPr>
        <p:blipFill>
          <a:blip r:embed="rId3">
            <a:alphaModFix/>
          </a:blip>
          <a:stretch>
            <a:fillRect/>
          </a:stretch>
        </p:blipFill>
        <p:spPr>
          <a:xfrm>
            <a:off x="271425" y="886525"/>
            <a:ext cx="3449726" cy="4174300"/>
          </a:xfrm>
          <a:prstGeom prst="rect">
            <a:avLst/>
          </a:prstGeom>
          <a:noFill/>
          <a:ln>
            <a:noFill/>
          </a:ln>
        </p:spPr>
      </p:pic>
      <p:sp>
        <p:nvSpPr>
          <p:cNvPr id="702" name="Google Shape;702;g210b67d13a2_3_12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spcBef>
                <a:spcPts val="0"/>
              </a:spcBef>
              <a:spcAft>
                <a:spcPts val="0"/>
              </a:spcAft>
              <a:buClr>
                <a:srgbClr val="000000"/>
              </a:buClr>
              <a:buSzPts val="750"/>
              <a:buFont typeface="Arial"/>
              <a:buNone/>
            </a:pPr>
            <a:fld id="{00000000-1234-1234-1234-123412341234}" type="slidenum">
              <a:rPr lang="en-US"/>
              <a:t>41</a:t>
            </a:fld>
            <a:endParaRPr/>
          </a:p>
        </p:txBody>
      </p:sp>
      <p:sp>
        <p:nvSpPr>
          <p:cNvPr id="703" name="Google Shape;703;g210b67d13a2_3_12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Result - Farm</a:t>
            </a:r>
            <a:endParaRPr/>
          </a:p>
        </p:txBody>
      </p:sp>
      <p:sp>
        <p:nvSpPr>
          <p:cNvPr id="704" name="Google Shape;704;g210b67d13a2_3_120"/>
          <p:cNvSpPr/>
          <p:nvPr/>
        </p:nvSpPr>
        <p:spPr>
          <a:xfrm>
            <a:off x="1104400" y="4030550"/>
            <a:ext cx="1358400" cy="946200"/>
          </a:xfrm>
          <a:prstGeom prst="rect">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05" name="Google Shape;705;g210b67d13a2_3_120"/>
          <p:cNvPicPr preferRelativeResize="0"/>
          <p:nvPr/>
        </p:nvPicPr>
        <p:blipFill>
          <a:blip r:embed="rId4">
            <a:alphaModFix/>
          </a:blip>
          <a:stretch>
            <a:fillRect/>
          </a:stretch>
        </p:blipFill>
        <p:spPr>
          <a:xfrm>
            <a:off x="4572000" y="914862"/>
            <a:ext cx="3449725" cy="4117624"/>
          </a:xfrm>
          <a:prstGeom prst="rect">
            <a:avLst/>
          </a:prstGeom>
          <a:noFill/>
          <a:ln w="28575" cap="flat" cmpd="sng">
            <a:solidFill>
              <a:srgbClr val="FF0000"/>
            </a:solidFill>
            <a:prstDash val="solid"/>
            <a:round/>
            <a:headEnd type="none" w="sm" len="sm"/>
            <a:tailEnd type="none" w="sm" len="sm"/>
          </a:ln>
        </p:spPr>
      </p:pic>
      <p:cxnSp>
        <p:nvCxnSpPr>
          <p:cNvPr id="706" name="Google Shape;706;g210b67d13a2_3_120"/>
          <p:cNvCxnSpPr/>
          <p:nvPr/>
        </p:nvCxnSpPr>
        <p:spPr>
          <a:xfrm rot="10800000" flipH="1">
            <a:off x="2462775" y="917125"/>
            <a:ext cx="2091000" cy="3128700"/>
          </a:xfrm>
          <a:prstGeom prst="straightConnector1">
            <a:avLst/>
          </a:prstGeom>
          <a:noFill/>
          <a:ln w="28575" cap="flat" cmpd="sng">
            <a:solidFill>
              <a:srgbClr val="FF0000"/>
            </a:solidFill>
            <a:prstDash val="solid"/>
            <a:round/>
            <a:headEnd type="none" w="med" len="med"/>
            <a:tailEnd type="none" w="med" len="med"/>
          </a:ln>
        </p:spPr>
      </p:cxnSp>
      <p:cxnSp>
        <p:nvCxnSpPr>
          <p:cNvPr id="707" name="Google Shape;707;g210b67d13a2_3_120"/>
          <p:cNvCxnSpPr/>
          <p:nvPr/>
        </p:nvCxnSpPr>
        <p:spPr>
          <a:xfrm>
            <a:off x="2462775" y="4976825"/>
            <a:ext cx="2091000" cy="76200"/>
          </a:xfrm>
          <a:prstGeom prst="straightConnector1">
            <a:avLst/>
          </a:prstGeom>
          <a:noFill/>
          <a:ln w="28575" cap="flat" cmpd="sng">
            <a:solidFill>
              <a:srgbClr val="FF0000"/>
            </a:solidFill>
            <a:prstDash val="solid"/>
            <a:round/>
            <a:headEnd type="none" w="med" len="med"/>
            <a:tailEnd type="none"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sp>
        <p:nvSpPr>
          <p:cNvPr id="712" name="Google Shape;712;g2033fddeae7_4_19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Testing - Tunnel</a:t>
            </a:r>
            <a:endParaRPr/>
          </a:p>
        </p:txBody>
      </p:sp>
      <p:sp>
        <p:nvSpPr>
          <p:cNvPr id="713" name="Google Shape;713;g2033fddeae7_4_19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42</a:t>
            </a:fld>
            <a:endParaRPr/>
          </a:p>
        </p:txBody>
      </p:sp>
      <p:pic>
        <p:nvPicPr>
          <p:cNvPr id="714" name="Google Shape;714;g2033fddeae7_4_198"/>
          <p:cNvPicPr preferRelativeResize="0"/>
          <p:nvPr/>
        </p:nvPicPr>
        <p:blipFill rotWithShape="1">
          <a:blip r:embed="rId3">
            <a:alphaModFix/>
          </a:blip>
          <a:srcRect/>
          <a:stretch/>
        </p:blipFill>
        <p:spPr>
          <a:xfrm>
            <a:off x="257100" y="1371475"/>
            <a:ext cx="1852475" cy="3006673"/>
          </a:xfrm>
          <a:prstGeom prst="rect">
            <a:avLst/>
          </a:prstGeom>
          <a:noFill/>
          <a:ln>
            <a:noFill/>
          </a:ln>
        </p:spPr>
      </p:pic>
      <p:sp>
        <p:nvSpPr>
          <p:cNvPr id="715" name="Google Shape;715;g2033fddeae7_4_198"/>
          <p:cNvSpPr txBox="1">
            <a:spLocks noGrp="1"/>
          </p:cNvSpPr>
          <p:nvPr>
            <p:ph type="body" idx="2"/>
          </p:nvPr>
        </p:nvSpPr>
        <p:spPr>
          <a:xfrm>
            <a:off x="4973325" y="1724350"/>
            <a:ext cx="3850500" cy="2653800"/>
          </a:xfrm>
          <a:prstGeom prst="rect">
            <a:avLst/>
          </a:prstGeom>
          <a:noFill/>
          <a:ln>
            <a:noFill/>
          </a:ln>
        </p:spPr>
        <p:txBody>
          <a:bodyPr spcFirstLastPara="1" wrap="square" lIns="0" tIns="0" rIns="0" bIns="0" anchor="t" anchorCtr="0">
            <a:noAutofit/>
          </a:bodyPr>
          <a:lstStyle/>
          <a:p>
            <a:pPr marL="457200" lvl="0" indent="-323850" algn="l" rtl="0">
              <a:lnSpc>
                <a:spcPct val="115000"/>
              </a:lnSpc>
              <a:spcBef>
                <a:spcPts val="0"/>
              </a:spcBef>
              <a:spcAft>
                <a:spcPts val="0"/>
              </a:spcAft>
              <a:buSzPts val="1500"/>
              <a:buChar char="-"/>
            </a:pPr>
            <a:r>
              <a:rPr lang="en-US" sz="1500">
                <a:solidFill>
                  <a:srgbClr val="1C1E21"/>
                </a:solidFill>
              </a:rPr>
              <a:t>The experiment was conducted in PMU tunnel</a:t>
            </a:r>
            <a:endParaRPr sz="1500">
              <a:solidFill>
                <a:srgbClr val="1C1E21"/>
              </a:solidFill>
            </a:endParaRPr>
          </a:p>
          <a:p>
            <a:pPr marL="0" lvl="0" indent="0" algn="l" rtl="0">
              <a:lnSpc>
                <a:spcPct val="115000"/>
              </a:lnSpc>
              <a:spcBef>
                <a:spcPts val="0"/>
              </a:spcBef>
              <a:spcAft>
                <a:spcPts val="0"/>
              </a:spcAft>
              <a:buNone/>
            </a:pPr>
            <a:endParaRPr sz="1500">
              <a:solidFill>
                <a:srgbClr val="1C1E21"/>
              </a:solidFill>
            </a:endParaRPr>
          </a:p>
          <a:p>
            <a:pPr marL="457200" lvl="0" indent="-323850" algn="l" rtl="0">
              <a:lnSpc>
                <a:spcPct val="115000"/>
              </a:lnSpc>
              <a:spcBef>
                <a:spcPts val="0"/>
              </a:spcBef>
              <a:spcAft>
                <a:spcPts val="0"/>
              </a:spcAft>
              <a:buClr>
                <a:srgbClr val="1C1E21"/>
              </a:buClr>
              <a:buSzPts val="1500"/>
              <a:buChar char="-"/>
            </a:pPr>
            <a:r>
              <a:rPr lang="en-US" sz="1500">
                <a:solidFill>
                  <a:srgbClr val="1C1E21"/>
                </a:solidFill>
              </a:rPr>
              <a:t>Data could not be gathered from this test because connectivity required a line of sight and RF signals did not propagate well inside the tunnel.</a:t>
            </a:r>
            <a:endParaRPr sz="1500">
              <a:solidFill>
                <a:srgbClr val="1C1E21"/>
              </a:solidFill>
            </a:endParaRPr>
          </a:p>
          <a:p>
            <a:pPr marL="457200" lvl="0" indent="0" algn="l" rtl="0">
              <a:lnSpc>
                <a:spcPct val="115000"/>
              </a:lnSpc>
              <a:spcBef>
                <a:spcPts val="0"/>
              </a:spcBef>
              <a:spcAft>
                <a:spcPts val="0"/>
              </a:spcAft>
              <a:buNone/>
            </a:pPr>
            <a:endParaRPr sz="1500">
              <a:solidFill>
                <a:srgbClr val="1C1E21"/>
              </a:solidFill>
            </a:endParaRPr>
          </a:p>
          <a:p>
            <a:pPr marL="457200" lvl="0" indent="-323850" algn="l" rtl="0">
              <a:lnSpc>
                <a:spcPct val="115000"/>
              </a:lnSpc>
              <a:spcBef>
                <a:spcPts val="0"/>
              </a:spcBef>
              <a:spcAft>
                <a:spcPts val="0"/>
              </a:spcAft>
              <a:buClr>
                <a:srgbClr val="1C1E21"/>
              </a:buClr>
              <a:buSzPts val="1500"/>
              <a:buChar char="-"/>
            </a:pPr>
            <a:r>
              <a:rPr lang="en-US" sz="1500">
                <a:solidFill>
                  <a:srgbClr val="1C1E21"/>
                </a:solidFill>
              </a:rPr>
              <a:t>In the tunnel, RF signals are reflected on the walls and ceiling</a:t>
            </a:r>
            <a:endParaRPr sz="1500">
              <a:solidFill>
                <a:srgbClr val="1C1E21"/>
              </a:solidFill>
            </a:endParaRPr>
          </a:p>
        </p:txBody>
      </p:sp>
      <p:pic>
        <p:nvPicPr>
          <p:cNvPr id="716" name="Google Shape;716;g2033fddeae7_4_198"/>
          <p:cNvPicPr preferRelativeResize="0"/>
          <p:nvPr/>
        </p:nvPicPr>
        <p:blipFill rotWithShape="1">
          <a:blip r:embed="rId4">
            <a:alphaModFix/>
          </a:blip>
          <a:srcRect/>
          <a:stretch/>
        </p:blipFill>
        <p:spPr>
          <a:xfrm>
            <a:off x="2209750" y="1743550"/>
            <a:ext cx="2663400" cy="2226875"/>
          </a:xfrm>
          <a:prstGeom prst="rect">
            <a:avLst/>
          </a:prstGeom>
          <a:noFill/>
          <a:ln>
            <a:noFill/>
          </a:ln>
        </p:spPr>
      </p:pic>
      <p:sp>
        <p:nvSpPr>
          <p:cNvPr id="717" name="Google Shape;717;g2033fddeae7_4_198"/>
          <p:cNvSpPr/>
          <p:nvPr/>
        </p:nvSpPr>
        <p:spPr>
          <a:xfrm>
            <a:off x="2794650" y="2058913"/>
            <a:ext cx="204300" cy="1854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8" name="Google Shape;718;g2033fddeae7_4_198"/>
          <p:cNvSpPr/>
          <p:nvPr/>
        </p:nvSpPr>
        <p:spPr>
          <a:xfrm>
            <a:off x="3821375" y="3595838"/>
            <a:ext cx="204300" cy="185400"/>
          </a:xfrm>
          <a:prstGeom prst="ellipse">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19" name="Google Shape;719;g2033fddeae7_4_198"/>
          <p:cNvSpPr/>
          <p:nvPr/>
        </p:nvSpPr>
        <p:spPr>
          <a:xfrm>
            <a:off x="3289725" y="2764275"/>
            <a:ext cx="204300" cy="1854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20" name="Google Shape;720;g2033fddeae7_4_198"/>
          <p:cNvSpPr/>
          <p:nvPr/>
        </p:nvSpPr>
        <p:spPr>
          <a:xfrm>
            <a:off x="4476725" y="3296363"/>
            <a:ext cx="204300" cy="185400"/>
          </a:xfrm>
          <a:prstGeom prst="ellipse">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721" name="Google Shape;721;g2033fddeae7_4_198"/>
          <p:cNvPicPr preferRelativeResize="0"/>
          <p:nvPr/>
        </p:nvPicPr>
        <p:blipFill rotWithShape="1">
          <a:blip r:embed="rId5">
            <a:alphaModFix/>
          </a:blip>
          <a:srcRect/>
          <a:stretch/>
        </p:blipFill>
        <p:spPr>
          <a:xfrm>
            <a:off x="2109576" y="1371463"/>
            <a:ext cx="2957848" cy="3006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g210b67d13a2_1_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43</a:t>
            </a:fld>
            <a:endParaRPr/>
          </a:p>
        </p:txBody>
      </p:sp>
      <p:sp>
        <p:nvSpPr>
          <p:cNvPr id="727" name="Google Shape;727;g210b67d13a2_1_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Conclusion</a:t>
            </a:r>
            <a:endParaRPr/>
          </a:p>
        </p:txBody>
      </p:sp>
      <p:sp>
        <p:nvSpPr>
          <p:cNvPr id="728" name="Google Shape;728;g210b67d13a2_1_0"/>
          <p:cNvSpPr txBox="1">
            <a:spLocks noGrp="1"/>
          </p:cNvSpPr>
          <p:nvPr>
            <p:ph type="body" idx="1"/>
          </p:nvPr>
        </p:nvSpPr>
        <p:spPr>
          <a:xfrm>
            <a:off x="1170525" y="1038700"/>
            <a:ext cx="6006900" cy="5151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a:latin typeface="Libre Franklin"/>
                <a:ea typeface="Libre Franklin"/>
                <a:cs typeface="Libre Franklin"/>
                <a:sym typeface="Libre Franklin"/>
              </a:rPr>
              <a:t>Both goTenna Pro X and Meshtastic encountered challenges when it came to sending and receiving signals through structures and other barriers.</a:t>
            </a:r>
            <a:endParaRPr sz="1200">
              <a:solidFill>
                <a:srgbClr val="1C1E21"/>
              </a:solidFill>
              <a:latin typeface="Libre Franklin"/>
              <a:ea typeface="Libre Franklin"/>
              <a:cs typeface="Libre Franklin"/>
              <a:sym typeface="Libre Franklin"/>
            </a:endParaRPr>
          </a:p>
        </p:txBody>
      </p:sp>
      <p:sp>
        <p:nvSpPr>
          <p:cNvPr id="729" name="Google Shape;729;g210b67d13a2_1_0"/>
          <p:cNvSpPr/>
          <p:nvPr/>
        </p:nvSpPr>
        <p:spPr>
          <a:xfrm>
            <a:off x="727113" y="7063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730" name="Google Shape;730;g210b67d13a2_1_0"/>
          <p:cNvSpPr txBox="1"/>
          <p:nvPr/>
        </p:nvSpPr>
        <p:spPr>
          <a:xfrm>
            <a:off x="774288" y="680050"/>
            <a:ext cx="3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Libre Franklin"/>
                <a:ea typeface="Libre Franklin"/>
                <a:cs typeface="Libre Franklin"/>
                <a:sym typeface="Libre Franklin"/>
              </a:rPr>
              <a:t>1</a:t>
            </a:r>
            <a:endParaRPr sz="1200">
              <a:latin typeface="Libre Franklin"/>
              <a:ea typeface="Libre Franklin"/>
              <a:cs typeface="Libre Franklin"/>
              <a:sym typeface="Libre Franklin"/>
            </a:endParaRPr>
          </a:p>
        </p:txBody>
      </p:sp>
      <p:sp>
        <p:nvSpPr>
          <p:cNvPr id="731" name="Google Shape;731;g210b67d13a2_1_0"/>
          <p:cNvSpPr txBox="1"/>
          <p:nvPr/>
        </p:nvSpPr>
        <p:spPr>
          <a:xfrm>
            <a:off x="1066725" y="680050"/>
            <a:ext cx="3178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b="1">
                <a:latin typeface="Libre Franklin"/>
                <a:ea typeface="Libre Franklin"/>
                <a:cs typeface="Libre Franklin"/>
                <a:sym typeface="Libre Franklin"/>
              </a:rPr>
              <a:t>Weak Performance in Urban Area </a:t>
            </a:r>
            <a:endParaRPr sz="1200" b="1" i="0" u="none" strike="noStrike" cap="none">
              <a:solidFill>
                <a:srgbClr val="000000"/>
              </a:solidFill>
              <a:latin typeface="Libre Franklin"/>
              <a:ea typeface="Libre Franklin"/>
              <a:cs typeface="Libre Franklin"/>
              <a:sym typeface="Libre Franklin"/>
            </a:endParaRPr>
          </a:p>
        </p:txBody>
      </p:sp>
      <p:sp>
        <p:nvSpPr>
          <p:cNvPr id="732" name="Google Shape;732;g210b67d13a2_1_0"/>
          <p:cNvSpPr/>
          <p:nvPr/>
        </p:nvSpPr>
        <p:spPr>
          <a:xfrm>
            <a:off x="727113" y="1702235"/>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733" name="Google Shape;733;g210b67d13a2_1_0"/>
          <p:cNvSpPr txBox="1"/>
          <p:nvPr/>
        </p:nvSpPr>
        <p:spPr>
          <a:xfrm>
            <a:off x="750901" y="1675985"/>
            <a:ext cx="3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Libre Franklin"/>
                <a:ea typeface="Libre Franklin"/>
                <a:cs typeface="Libre Franklin"/>
                <a:sym typeface="Libre Franklin"/>
              </a:rPr>
              <a:t>2</a:t>
            </a:r>
            <a:endParaRPr sz="1200">
              <a:latin typeface="Libre Franklin"/>
              <a:ea typeface="Libre Franklin"/>
              <a:cs typeface="Libre Franklin"/>
              <a:sym typeface="Libre Franklin"/>
            </a:endParaRPr>
          </a:p>
        </p:txBody>
      </p:sp>
      <p:sp>
        <p:nvSpPr>
          <p:cNvPr id="734" name="Google Shape;734;g210b67d13a2_1_0"/>
          <p:cNvSpPr txBox="1"/>
          <p:nvPr/>
        </p:nvSpPr>
        <p:spPr>
          <a:xfrm>
            <a:off x="1066725" y="2745816"/>
            <a:ext cx="3178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b="1">
                <a:latin typeface="Libre Franklin"/>
                <a:ea typeface="Libre Franklin"/>
                <a:cs typeface="Libre Franklin"/>
                <a:sym typeface="Libre Franklin"/>
              </a:rPr>
              <a:t>Meshtastic is on par with goTenna</a:t>
            </a:r>
            <a:endParaRPr sz="1200" b="1" i="0" u="none" strike="noStrike" cap="none">
              <a:solidFill>
                <a:srgbClr val="000000"/>
              </a:solidFill>
              <a:latin typeface="Libre Franklin"/>
              <a:ea typeface="Libre Franklin"/>
              <a:cs typeface="Libre Franklin"/>
              <a:sym typeface="Libre Franklin"/>
            </a:endParaRPr>
          </a:p>
        </p:txBody>
      </p:sp>
      <p:sp>
        <p:nvSpPr>
          <p:cNvPr id="735" name="Google Shape;735;g210b67d13a2_1_0"/>
          <p:cNvSpPr txBox="1">
            <a:spLocks noGrp="1"/>
          </p:cNvSpPr>
          <p:nvPr>
            <p:ph type="body" idx="1"/>
          </p:nvPr>
        </p:nvSpPr>
        <p:spPr>
          <a:xfrm>
            <a:off x="1170525" y="3148396"/>
            <a:ext cx="5974200" cy="898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a:latin typeface="Libre Franklin"/>
                <a:ea typeface="Libre Franklin"/>
                <a:cs typeface="Libre Franklin"/>
                <a:sym typeface="Libre Franklin"/>
              </a:rPr>
              <a:t>Considering the steep price difference between the two systems, it is safe to say Meshtastic put up a good competition against goTenna.</a:t>
            </a:r>
            <a:endParaRPr sz="1200">
              <a:solidFill>
                <a:srgbClr val="1C1E21"/>
              </a:solidFill>
              <a:latin typeface="Libre Franklin"/>
              <a:ea typeface="Libre Franklin"/>
              <a:cs typeface="Libre Franklin"/>
              <a:sym typeface="Libre Franklin"/>
            </a:endParaRPr>
          </a:p>
        </p:txBody>
      </p:sp>
      <p:sp>
        <p:nvSpPr>
          <p:cNvPr id="736" name="Google Shape;736;g210b67d13a2_1_0"/>
          <p:cNvSpPr/>
          <p:nvPr/>
        </p:nvSpPr>
        <p:spPr>
          <a:xfrm>
            <a:off x="727113" y="27696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737" name="Google Shape;737;g210b67d13a2_1_0"/>
          <p:cNvSpPr txBox="1"/>
          <p:nvPr/>
        </p:nvSpPr>
        <p:spPr>
          <a:xfrm>
            <a:off x="750901" y="2743350"/>
            <a:ext cx="3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Libre Franklin"/>
                <a:ea typeface="Libre Franklin"/>
                <a:cs typeface="Libre Franklin"/>
                <a:sym typeface="Libre Franklin"/>
              </a:rPr>
              <a:t>3</a:t>
            </a:r>
            <a:endParaRPr sz="1200">
              <a:latin typeface="Libre Franklin"/>
              <a:ea typeface="Libre Franklin"/>
              <a:cs typeface="Libre Franklin"/>
              <a:sym typeface="Libre Franklin"/>
            </a:endParaRPr>
          </a:p>
        </p:txBody>
      </p:sp>
      <p:sp>
        <p:nvSpPr>
          <p:cNvPr id="738" name="Google Shape;738;g210b67d13a2_1_0"/>
          <p:cNvSpPr txBox="1"/>
          <p:nvPr/>
        </p:nvSpPr>
        <p:spPr>
          <a:xfrm>
            <a:off x="1043425" y="1669860"/>
            <a:ext cx="3178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b="1">
                <a:latin typeface="Libre Franklin"/>
                <a:ea typeface="Libre Franklin"/>
                <a:cs typeface="Libre Franklin"/>
                <a:sym typeface="Libre Franklin"/>
              </a:rPr>
              <a:t>High Performance in Rural Area</a:t>
            </a:r>
            <a:endParaRPr sz="1200" b="1" i="0" u="none" strike="noStrike" cap="none">
              <a:solidFill>
                <a:srgbClr val="000000"/>
              </a:solidFill>
              <a:latin typeface="Libre Franklin"/>
              <a:ea typeface="Libre Franklin"/>
              <a:cs typeface="Libre Franklin"/>
              <a:sym typeface="Libre Franklin"/>
            </a:endParaRPr>
          </a:p>
        </p:txBody>
      </p:sp>
      <p:sp>
        <p:nvSpPr>
          <p:cNvPr id="739" name="Google Shape;739;g210b67d13a2_1_0"/>
          <p:cNvSpPr txBox="1">
            <a:spLocks noGrp="1"/>
          </p:cNvSpPr>
          <p:nvPr>
            <p:ph type="body" idx="1"/>
          </p:nvPr>
        </p:nvSpPr>
        <p:spPr>
          <a:xfrm>
            <a:off x="1137775" y="2062756"/>
            <a:ext cx="6006900" cy="898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a:latin typeface="Libre Franklin"/>
                <a:ea typeface="Libre Franklin"/>
                <a:cs typeface="Libre Franklin"/>
                <a:sym typeface="Libre Franklin"/>
              </a:rPr>
              <a:t>goTenna Pro X and Meshtastic T-Beam managed to maintain connectivity at 9.88 km and 9.46 km respectively in a open field without much barriers. </a:t>
            </a:r>
            <a:endParaRPr sz="1200">
              <a:solidFill>
                <a:srgbClr val="1C1E21"/>
              </a:solidFill>
              <a:latin typeface="Libre Franklin"/>
              <a:ea typeface="Libre Franklin"/>
              <a:cs typeface="Libre Franklin"/>
              <a:sym typeface="Libre Franklin"/>
            </a:endParaRPr>
          </a:p>
        </p:txBody>
      </p:sp>
      <p:sp>
        <p:nvSpPr>
          <p:cNvPr id="740" name="Google Shape;740;g210b67d13a2_1_0"/>
          <p:cNvSpPr txBox="1"/>
          <p:nvPr/>
        </p:nvSpPr>
        <p:spPr>
          <a:xfrm>
            <a:off x="1066725" y="3736416"/>
            <a:ext cx="3178800" cy="3693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None/>
            </a:pPr>
            <a:r>
              <a:rPr lang="en-US" sz="1200" b="1">
                <a:latin typeface="Libre Franklin"/>
                <a:ea typeface="Libre Franklin"/>
                <a:cs typeface="Libre Franklin"/>
                <a:sym typeface="Libre Franklin"/>
              </a:rPr>
              <a:t>Tunnel Testing</a:t>
            </a:r>
            <a:endParaRPr sz="1200" b="1" i="0" u="none" strike="noStrike" cap="none">
              <a:solidFill>
                <a:srgbClr val="000000"/>
              </a:solidFill>
              <a:latin typeface="Libre Franklin"/>
              <a:ea typeface="Libre Franklin"/>
              <a:cs typeface="Libre Franklin"/>
              <a:sym typeface="Libre Franklin"/>
            </a:endParaRPr>
          </a:p>
        </p:txBody>
      </p:sp>
      <p:sp>
        <p:nvSpPr>
          <p:cNvPr id="741" name="Google Shape;741;g210b67d13a2_1_0"/>
          <p:cNvSpPr txBox="1">
            <a:spLocks noGrp="1"/>
          </p:cNvSpPr>
          <p:nvPr>
            <p:ph type="body" idx="1"/>
          </p:nvPr>
        </p:nvSpPr>
        <p:spPr>
          <a:xfrm>
            <a:off x="1170525" y="4082007"/>
            <a:ext cx="5974200" cy="8985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US" sz="1200">
                <a:solidFill>
                  <a:srgbClr val="374151"/>
                </a:solidFill>
                <a:highlight>
                  <a:schemeClr val="accent6"/>
                </a:highlight>
                <a:latin typeface="Libre Franklin"/>
                <a:ea typeface="Libre Franklin"/>
                <a:cs typeface="Libre Franklin"/>
                <a:sym typeface="Libre Franklin"/>
              </a:rPr>
              <a:t>The connection remains established as long as the two nodes are within line of sight of each other.</a:t>
            </a:r>
            <a:endParaRPr sz="1200">
              <a:solidFill>
                <a:srgbClr val="1C1E21"/>
              </a:solidFill>
              <a:highlight>
                <a:schemeClr val="accent6"/>
              </a:highlight>
              <a:latin typeface="Libre Franklin"/>
              <a:ea typeface="Libre Franklin"/>
              <a:cs typeface="Libre Franklin"/>
              <a:sym typeface="Libre Franklin"/>
            </a:endParaRPr>
          </a:p>
        </p:txBody>
      </p:sp>
      <p:sp>
        <p:nvSpPr>
          <p:cNvPr id="742" name="Google Shape;742;g210b67d13a2_1_0"/>
          <p:cNvSpPr/>
          <p:nvPr/>
        </p:nvSpPr>
        <p:spPr>
          <a:xfrm>
            <a:off x="727113" y="3760200"/>
            <a:ext cx="339600" cy="3324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300"/>
          </a:p>
        </p:txBody>
      </p:sp>
      <p:sp>
        <p:nvSpPr>
          <p:cNvPr id="743" name="Google Shape;743;g210b67d13a2_1_0"/>
          <p:cNvSpPr txBox="1"/>
          <p:nvPr/>
        </p:nvSpPr>
        <p:spPr>
          <a:xfrm>
            <a:off x="750901" y="3733950"/>
            <a:ext cx="3396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200">
                <a:latin typeface="Libre Franklin"/>
                <a:ea typeface="Libre Franklin"/>
                <a:cs typeface="Libre Franklin"/>
                <a:sym typeface="Libre Franklin"/>
              </a:rPr>
              <a:t>4</a:t>
            </a:r>
            <a:endParaRPr sz="1200">
              <a:latin typeface="Libre Franklin"/>
              <a:ea typeface="Libre Franklin"/>
              <a:cs typeface="Libre Franklin"/>
              <a:sym typeface="Libre Franklin"/>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47"/>
        <p:cNvGrpSpPr/>
        <p:nvPr/>
      </p:nvGrpSpPr>
      <p:grpSpPr>
        <a:xfrm>
          <a:off x="0" y="0"/>
          <a:ext cx="0" cy="0"/>
          <a:chOff x="0" y="0"/>
          <a:chExt cx="0" cy="0"/>
        </a:xfrm>
      </p:grpSpPr>
      <p:sp>
        <p:nvSpPr>
          <p:cNvPr id="748" name="Google Shape;748;g20c5272f1ee_0_86"/>
          <p:cNvSpPr txBox="1">
            <a:spLocks noGrp="1"/>
          </p:cNvSpPr>
          <p:nvPr>
            <p:ph type="ctrTitle"/>
          </p:nvPr>
        </p:nvSpPr>
        <p:spPr>
          <a:xfrm>
            <a:off x="0" y="1118525"/>
            <a:ext cx="9125400" cy="8382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6450"/>
              <a:buFont typeface="Impact"/>
              <a:buNone/>
            </a:pPr>
            <a:r>
              <a:rPr lang="en-US" sz="6050">
                <a:solidFill>
                  <a:schemeClr val="dk1"/>
                </a:solidFill>
              </a:rPr>
              <a:t>Q &amp; A</a:t>
            </a:r>
            <a:endParaRPr sz="6050">
              <a:solidFill>
                <a:schemeClr val="dk1"/>
              </a:solidFill>
            </a:endParaRPr>
          </a:p>
        </p:txBody>
      </p:sp>
      <p:sp>
        <p:nvSpPr>
          <p:cNvPr id="749" name="Google Shape;749;g20c5272f1ee_0_8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44</a:t>
            </a:fld>
            <a:endParaRPr/>
          </a:p>
        </p:txBody>
      </p:sp>
      <p:sp>
        <p:nvSpPr>
          <p:cNvPr id="750" name="Google Shape;750;g20c5272f1ee_0_86"/>
          <p:cNvSpPr txBox="1"/>
          <p:nvPr/>
        </p:nvSpPr>
        <p:spPr>
          <a:xfrm>
            <a:off x="3164375" y="2382200"/>
            <a:ext cx="3000000" cy="16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dk1"/>
                </a:solidFill>
                <a:latin typeface="Fjalla One"/>
                <a:ea typeface="Fjalla One"/>
                <a:cs typeface="Fjalla One"/>
                <a:sym typeface="Fjalla One"/>
              </a:rPr>
              <a:t>05</a:t>
            </a:r>
            <a:endParaRPr sz="9600" b="0" i="0" u="none" strike="noStrike" cap="none">
              <a:solidFill>
                <a:schemeClr val="dk1"/>
              </a:solidFill>
              <a:latin typeface="Fjalla One"/>
              <a:ea typeface="Fjalla One"/>
              <a:cs typeface="Fjalla One"/>
              <a:sym typeface="Fjalla One"/>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54"/>
        <p:cNvGrpSpPr/>
        <p:nvPr/>
      </p:nvGrpSpPr>
      <p:grpSpPr>
        <a:xfrm>
          <a:off x="0" y="0"/>
          <a:ext cx="0" cy="0"/>
          <a:chOff x="0" y="0"/>
          <a:chExt cx="0" cy="0"/>
        </a:xfrm>
      </p:grpSpPr>
      <p:sp>
        <p:nvSpPr>
          <p:cNvPr id="755" name="Google Shape;755;g210e873190b_0_1"/>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45</a:t>
            </a:fld>
            <a:endParaRPr/>
          </a:p>
        </p:txBody>
      </p:sp>
      <p:sp>
        <p:nvSpPr>
          <p:cNvPr id="756" name="Google Shape;756;g210e873190b_0_1"/>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dirty="0"/>
              <a:t>Altitude - Campus</a:t>
            </a:r>
            <a:endParaRPr dirty="0"/>
          </a:p>
        </p:txBody>
      </p:sp>
      <p:pic>
        <p:nvPicPr>
          <p:cNvPr id="757" name="Google Shape;757;g210e873190b_0_1"/>
          <p:cNvPicPr preferRelativeResize="0"/>
          <p:nvPr/>
        </p:nvPicPr>
        <p:blipFill>
          <a:blip r:embed="rId3">
            <a:alphaModFix/>
          </a:blip>
          <a:stretch>
            <a:fillRect/>
          </a:stretch>
        </p:blipFill>
        <p:spPr>
          <a:xfrm>
            <a:off x="0" y="904055"/>
            <a:ext cx="8839202" cy="333540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61"/>
        <p:cNvGrpSpPr/>
        <p:nvPr/>
      </p:nvGrpSpPr>
      <p:grpSpPr>
        <a:xfrm>
          <a:off x="0" y="0"/>
          <a:ext cx="0" cy="0"/>
          <a:chOff x="0" y="0"/>
          <a:chExt cx="0" cy="0"/>
        </a:xfrm>
      </p:grpSpPr>
      <p:sp>
        <p:nvSpPr>
          <p:cNvPr id="762" name="Google Shape;762;g210e873190b_0_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46</a:t>
            </a:fld>
            <a:endParaRPr/>
          </a:p>
        </p:txBody>
      </p:sp>
      <p:sp>
        <p:nvSpPr>
          <p:cNvPr id="763" name="Google Shape;763;g210e873190b_0_6"/>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lt2"/>
              </a:buClr>
              <a:buSzPts val="2400"/>
              <a:buFont typeface="Libre Franklin Medium"/>
              <a:buNone/>
            </a:pPr>
            <a:r>
              <a:rPr lang="en-US" dirty="0"/>
              <a:t>Altitude - Farm</a:t>
            </a:r>
            <a:endParaRPr dirty="0"/>
          </a:p>
        </p:txBody>
      </p:sp>
      <p:pic>
        <p:nvPicPr>
          <p:cNvPr id="764" name="Google Shape;764;g210e873190b_0_6"/>
          <p:cNvPicPr preferRelativeResize="0"/>
          <p:nvPr/>
        </p:nvPicPr>
        <p:blipFill>
          <a:blip r:embed="rId3">
            <a:alphaModFix/>
          </a:blip>
          <a:stretch>
            <a:fillRect/>
          </a:stretch>
        </p:blipFill>
        <p:spPr>
          <a:xfrm>
            <a:off x="0" y="758492"/>
            <a:ext cx="8839200" cy="362653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68"/>
        <p:cNvGrpSpPr/>
        <p:nvPr/>
      </p:nvGrpSpPr>
      <p:grpSpPr>
        <a:xfrm>
          <a:off x="0" y="0"/>
          <a:ext cx="0" cy="0"/>
          <a:chOff x="0" y="0"/>
          <a:chExt cx="0" cy="0"/>
        </a:xfrm>
      </p:grpSpPr>
      <p:sp>
        <p:nvSpPr>
          <p:cNvPr id="769" name="Google Shape;769;p7"/>
          <p:cNvSpPr txBox="1">
            <a:spLocks noGrp="1"/>
          </p:cNvSpPr>
          <p:nvPr>
            <p:ph type="ctrTitle"/>
          </p:nvPr>
        </p:nvSpPr>
        <p:spPr>
          <a:xfrm>
            <a:off x="1089147" y="1168250"/>
            <a:ext cx="5500800" cy="623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dk1"/>
              </a:buClr>
              <a:buSzPts val="4500"/>
              <a:buFont typeface="Libre Franklin Medium"/>
              <a:buNone/>
            </a:pPr>
            <a:r>
              <a:rPr lang="en-US"/>
              <a:t>Thank you!</a:t>
            </a:r>
            <a:endParaRPr/>
          </a:p>
        </p:txBody>
      </p:sp>
      <p:sp>
        <p:nvSpPr>
          <p:cNvPr id="770" name="Google Shape;770;p7"/>
          <p:cNvSpPr>
            <a:spLocks noGrp="1"/>
          </p:cNvSpPr>
          <p:nvPr>
            <p:ph type="sldNum" idx="12"/>
          </p:nvPr>
        </p:nvSpPr>
        <p:spPr>
          <a:xfrm>
            <a:off x="8474334" y="4635961"/>
            <a:ext cx="365760" cy="27432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47</a:t>
            </a:fld>
            <a:endParaRPr/>
          </a:p>
        </p:txBody>
      </p:sp>
      <p:sp>
        <p:nvSpPr>
          <p:cNvPr id="771" name="Google Shape;771;p7"/>
          <p:cNvSpPr txBox="1">
            <a:spLocks noGrp="1"/>
          </p:cNvSpPr>
          <p:nvPr>
            <p:ph type="body" idx="1"/>
          </p:nvPr>
        </p:nvSpPr>
        <p:spPr>
          <a:xfrm>
            <a:off x="1086285" y="2224892"/>
            <a:ext cx="5321808" cy="253746"/>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650"/>
              <a:buNone/>
            </a:pPr>
            <a:r>
              <a:rPr lang="en-US">
                <a:solidFill>
                  <a:schemeClr val="lt1"/>
                </a:solidFill>
              </a:rPr>
              <a:t>team GO duck</a:t>
            </a:r>
            <a:endParaRPr>
              <a:solidFill>
                <a:schemeClr val="lt1"/>
              </a:solidFill>
            </a:endParaRPr>
          </a:p>
        </p:txBody>
      </p:sp>
      <p:sp>
        <p:nvSpPr>
          <p:cNvPr id="772" name="Google Shape;772;p7"/>
          <p:cNvSpPr txBox="1">
            <a:spLocks noGrp="1"/>
          </p:cNvSpPr>
          <p:nvPr>
            <p:ph type="body" idx="2"/>
          </p:nvPr>
        </p:nvSpPr>
        <p:spPr>
          <a:xfrm>
            <a:off x="1086285" y="2476211"/>
            <a:ext cx="5321808" cy="253746"/>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050"/>
              <a:buNone/>
            </a:pPr>
            <a:r>
              <a:rPr lang="en-US"/>
              <a:t>presentation. Gwangyeok Kim, Keonwoo Lim</a:t>
            </a:r>
            <a:endParaRPr/>
          </a:p>
        </p:txBody>
      </p:sp>
      <p:sp>
        <p:nvSpPr>
          <p:cNvPr id="773" name="Google Shape;773;p7"/>
          <p:cNvSpPr txBox="1">
            <a:spLocks noGrp="1"/>
          </p:cNvSpPr>
          <p:nvPr>
            <p:ph type="body" idx="3"/>
          </p:nvPr>
        </p:nvSpPr>
        <p:spPr>
          <a:xfrm>
            <a:off x="1086285" y="2640975"/>
            <a:ext cx="5321808" cy="253746"/>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050"/>
              <a:buNone/>
            </a:pPr>
            <a:r>
              <a:rPr lang="en-US"/>
              <a:t>Q&amp;A. Sujee Noh, Younguk Maeng</a:t>
            </a:r>
            <a:endParaRPr/>
          </a:p>
        </p:txBody>
      </p:sp>
      <p:sp>
        <p:nvSpPr>
          <p:cNvPr id="774" name="Google Shape;774;p7"/>
          <p:cNvSpPr txBox="1">
            <a:spLocks noGrp="1"/>
          </p:cNvSpPr>
          <p:nvPr>
            <p:ph type="body" idx="4"/>
          </p:nvPr>
        </p:nvSpPr>
        <p:spPr>
          <a:xfrm>
            <a:off x="1086285" y="2821412"/>
            <a:ext cx="5321808" cy="253746"/>
          </a:xfrm>
          <a:prstGeom prst="rect">
            <a:avLst/>
          </a:prstGeom>
          <a:noFill/>
          <a:ln>
            <a:noFill/>
          </a:ln>
        </p:spPr>
        <p:txBody>
          <a:bodyPr spcFirstLastPara="1" wrap="square" lIns="0" tIns="0" rIns="0" bIns="0" anchor="t" anchorCtr="0">
            <a:normAutofit/>
          </a:bodyPr>
          <a:lstStyle/>
          <a:p>
            <a:pPr marL="3572" lvl="0" indent="0" algn="l" rtl="0">
              <a:lnSpc>
                <a:spcPct val="100000"/>
              </a:lnSpc>
              <a:spcBef>
                <a:spcPts val="0"/>
              </a:spcBef>
              <a:spcAft>
                <a:spcPts val="0"/>
              </a:spcAft>
              <a:buSzPts val="1050"/>
              <a:buNone/>
            </a:pPr>
            <a:r>
              <a:rPr lang="en-US"/>
              <a:t>Thanks to. Baylasan Al Shubbar, Xavier Lopez</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015ff2bb09_0_64"/>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goTenna Pro X- Topology</a:t>
            </a:r>
            <a:endParaRPr/>
          </a:p>
        </p:txBody>
      </p:sp>
      <p:sp>
        <p:nvSpPr>
          <p:cNvPr id="170" name="Google Shape;170;g2015ff2bb09_0_64"/>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5</a:t>
            </a:fld>
            <a:endParaRPr/>
          </a:p>
        </p:txBody>
      </p:sp>
      <p:grpSp>
        <p:nvGrpSpPr>
          <p:cNvPr id="171" name="Google Shape;171;g2015ff2bb09_0_64"/>
          <p:cNvGrpSpPr/>
          <p:nvPr/>
        </p:nvGrpSpPr>
        <p:grpSpPr>
          <a:xfrm>
            <a:off x="1626449" y="818926"/>
            <a:ext cx="1167236" cy="802548"/>
            <a:chOff x="1242350" y="901300"/>
            <a:chExt cx="2903573" cy="2903573"/>
          </a:xfrm>
        </p:grpSpPr>
        <p:pic>
          <p:nvPicPr>
            <p:cNvPr id="172" name="Google Shape;172;g2015ff2bb09_0_64"/>
            <p:cNvPicPr preferRelativeResize="0"/>
            <p:nvPr/>
          </p:nvPicPr>
          <p:blipFill rotWithShape="1">
            <a:blip r:embed="rId3">
              <a:alphaModFix/>
            </a:blip>
            <a:srcRect/>
            <a:stretch/>
          </p:blipFill>
          <p:spPr>
            <a:xfrm>
              <a:off x="1242350" y="901300"/>
              <a:ext cx="2903573" cy="2903573"/>
            </a:xfrm>
            <a:prstGeom prst="rect">
              <a:avLst/>
            </a:prstGeom>
            <a:noFill/>
            <a:ln>
              <a:noFill/>
            </a:ln>
          </p:spPr>
        </p:pic>
        <p:pic>
          <p:nvPicPr>
            <p:cNvPr id="173" name="Google Shape;173;g2015ff2bb09_0_64"/>
            <p:cNvPicPr preferRelativeResize="0"/>
            <p:nvPr/>
          </p:nvPicPr>
          <p:blipFill rotWithShape="1">
            <a:blip r:embed="rId4">
              <a:alphaModFix/>
            </a:blip>
            <a:srcRect t="3698" b="4724"/>
            <a:stretch/>
          </p:blipFill>
          <p:spPr>
            <a:xfrm>
              <a:off x="2059175" y="1026025"/>
              <a:ext cx="1269900" cy="2654100"/>
            </a:xfrm>
            <a:prstGeom prst="roundRect">
              <a:avLst>
                <a:gd name="adj" fmla="val 11410"/>
              </a:avLst>
            </a:prstGeom>
            <a:noFill/>
            <a:ln>
              <a:noFill/>
            </a:ln>
          </p:spPr>
        </p:pic>
      </p:grpSp>
      <p:sp>
        <p:nvSpPr>
          <p:cNvPr id="174" name="Google Shape;174;g2015ff2bb09_0_64"/>
          <p:cNvSpPr/>
          <p:nvPr/>
        </p:nvSpPr>
        <p:spPr>
          <a:xfrm>
            <a:off x="729538" y="1511260"/>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goTenna Pro</a:t>
            </a:r>
            <a:endParaRPr sz="1100" b="0" i="0" u="none" strike="noStrike" cap="none">
              <a:solidFill>
                <a:srgbClr val="000000"/>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Application</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175" name="Google Shape;175;g2015ff2bb09_0_64"/>
          <p:cNvSpPr/>
          <p:nvPr/>
        </p:nvSpPr>
        <p:spPr>
          <a:xfrm>
            <a:off x="729538" y="2289569"/>
            <a:ext cx="1111800" cy="569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ASPEN GROVE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MESH SUITE</a:t>
            </a:r>
            <a:endParaRPr sz="1100" b="0" i="0" u="none" strike="noStrike" cap="none">
              <a:solidFill>
                <a:srgbClr val="000000"/>
              </a:solidFill>
              <a:latin typeface="Arial"/>
              <a:ea typeface="Arial"/>
              <a:cs typeface="Arial"/>
              <a:sym typeface="Arial"/>
            </a:endParaRPr>
          </a:p>
        </p:txBody>
      </p:sp>
      <p:sp>
        <p:nvSpPr>
          <p:cNvPr id="176" name="Google Shape;176;g2015ff2bb09_0_64"/>
          <p:cNvSpPr/>
          <p:nvPr/>
        </p:nvSpPr>
        <p:spPr>
          <a:xfrm>
            <a:off x="729538" y="2979777"/>
            <a:ext cx="1111800" cy="239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Hardware</a:t>
            </a:r>
            <a:endParaRPr sz="1100" b="0" i="0" u="none" strike="noStrike" cap="none">
              <a:solidFill>
                <a:srgbClr val="000000"/>
              </a:solidFill>
              <a:latin typeface="Arial"/>
              <a:ea typeface="Arial"/>
              <a:cs typeface="Arial"/>
              <a:sym typeface="Arial"/>
            </a:endParaRPr>
          </a:p>
        </p:txBody>
      </p:sp>
      <p:sp>
        <p:nvSpPr>
          <p:cNvPr id="177" name="Google Shape;177;g2015ff2bb09_0_64"/>
          <p:cNvSpPr/>
          <p:nvPr/>
        </p:nvSpPr>
        <p:spPr>
          <a:xfrm>
            <a:off x="684153" y="2220754"/>
            <a:ext cx="1209900" cy="10464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Medium"/>
              <a:ea typeface="Libre Franklin Medium"/>
              <a:cs typeface="Libre Franklin Medium"/>
              <a:sym typeface="Libre Franklin Medium"/>
            </a:endParaRPr>
          </a:p>
        </p:txBody>
      </p:sp>
      <p:pic>
        <p:nvPicPr>
          <p:cNvPr id="178" name="Google Shape;178;g2015ff2bb09_0_64"/>
          <p:cNvPicPr preferRelativeResize="0"/>
          <p:nvPr/>
        </p:nvPicPr>
        <p:blipFill rotWithShape="1">
          <a:blip r:embed="rId5">
            <a:alphaModFix/>
          </a:blip>
          <a:srcRect/>
          <a:stretch/>
        </p:blipFill>
        <p:spPr>
          <a:xfrm rot="-5400000">
            <a:off x="1606897" y="2952339"/>
            <a:ext cx="994770" cy="1049645"/>
          </a:xfrm>
          <a:prstGeom prst="rect">
            <a:avLst/>
          </a:prstGeom>
          <a:noFill/>
          <a:ln>
            <a:noFill/>
          </a:ln>
        </p:spPr>
      </p:pic>
      <p:cxnSp>
        <p:nvCxnSpPr>
          <p:cNvPr id="179" name="Google Shape;179;g2015ff2bb09_0_64"/>
          <p:cNvCxnSpPr>
            <a:stCxn id="174" idx="2"/>
            <a:endCxn id="177" idx="0"/>
          </p:cNvCxnSpPr>
          <p:nvPr/>
        </p:nvCxnSpPr>
        <p:spPr>
          <a:xfrm>
            <a:off x="1285438" y="1833760"/>
            <a:ext cx="3600" cy="387000"/>
          </a:xfrm>
          <a:prstGeom prst="straightConnector1">
            <a:avLst/>
          </a:prstGeom>
          <a:noFill/>
          <a:ln w="9525" cap="flat" cmpd="sng">
            <a:solidFill>
              <a:schemeClr val="dk2"/>
            </a:solidFill>
            <a:prstDash val="solid"/>
            <a:round/>
            <a:headEnd type="stealth" w="med" len="med"/>
            <a:tailEnd type="triangle" w="med" len="med"/>
          </a:ln>
        </p:spPr>
      </p:cxnSp>
      <p:cxnSp>
        <p:nvCxnSpPr>
          <p:cNvPr id="180" name="Google Shape;180;g2015ff2bb09_0_64"/>
          <p:cNvCxnSpPr>
            <a:stCxn id="174" idx="0"/>
            <a:endCxn id="173" idx="1"/>
          </p:cNvCxnSpPr>
          <p:nvPr/>
        </p:nvCxnSpPr>
        <p:spPr>
          <a:xfrm rot="-5400000">
            <a:off x="1474588" y="1031110"/>
            <a:ext cx="291000" cy="669300"/>
          </a:xfrm>
          <a:prstGeom prst="bentConnector2">
            <a:avLst/>
          </a:prstGeom>
          <a:noFill/>
          <a:ln w="9525" cap="flat" cmpd="sng">
            <a:solidFill>
              <a:schemeClr val="dk2"/>
            </a:solidFill>
            <a:prstDash val="solid"/>
            <a:round/>
            <a:headEnd type="none" w="sm" len="sm"/>
            <a:tailEnd type="stealth" w="med" len="med"/>
          </a:ln>
        </p:spPr>
      </p:cxnSp>
      <p:cxnSp>
        <p:nvCxnSpPr>
          <p:cNvPr id="181" name="Google Shape;181;g2015ff2bb09_0_64"/>
          <p:cNvCxnSpPr>
            <a:stCxn id="177" idx="2"/>
          </p:cNvCxnSpPr>
          <p:nvPr/>
        </p:nvCxnSpPr>
        <p:spPr>
          <a:xfrm rot="-5400000" flipH="1">
            <a:off x="1469403" y="3086854"/>
            <a:ext cx="365400" cy="726000"/>
          </a:xfrm>
          <a:prstGeom prst="bentConnector2">
            <a:avLst/>
          </a:prstGeom>
          <a:noFill/>
          <a:ln w="9525" cap="flat" cmpd="sng">
            <a:solidFill>
              <a:schemeClr val="dk2"/>
            </a:solidFill>
            <a:prstDash val="solid"/>
            <a:round/>
            <a:headEnd type="none" w="sm" len="sm"/>
            <a:tailEnd type="stealth" w="med" len="med"/>
          </a:ln>
        </p:spPr>
      </p:cxnSp>
      <p:sp>
        <p:nvSpPr>
          <p:cNvPr id="182" name="Google Shape;182;g2015ff2bb09_0_64"/>
          <p:cNvSpPr txBox="1"/>
          <p:nvPr/>
        </p:nvSpPr>
        <p:spPr>
          <a:xfrm>
            <a:off x="542738" y="1879127"/>
            <a:ext cx="1323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Libre Franklin Medium"/>
                <a:ea typeface="Libre Franklin Medium"/>
                <a:cs typeface="Libre Franklin Medium"/>
                <a:sym typeface="Libre Franklin Medium"/>
              </a:rPr>
              <a:t>BlueTooth</a:t>
            </a:r>
            <a:endParaRPr sz="1000" b="0" i="0" u="none" strike="noStrike" cap="none">
              <a:solidFill>
                <a:srgbClr val="000000"/>
              </a:solidFill>
              <a:latin typeface="Libre Franklin Medium"/>
              <a:ea typeface="Libre Franklin Medium"/>
              <a:cs typeface="Libre Franklin Medium"/>
              <a:sym typeface="Libre Franklin Medium"/>
            </a:endParaRPr>
          </a:p>
        </p:txBody>
      </p:sp>
      <p:cxnSp>
        <p:nvCxnSpPr>
          <p:cNvPr id="183" name="Google Shape;183;g2015ff2bb09_0_64"/>
          <p:cNvCxnSpPr>
            <a:stCxn id="177" idx="3"/>
          </p:cNvCxnSpPr>
          <p:nvPr/>
        </p:nvCxnSpPr>
        <p:spPr>
          <a:xfrm>
            <a:off x="1894053" y="2743954"/>
            <a:ext cx="2253900" cy="2400"/>
          </a:xfrm>
          <a:prstGeom prst="bentConnector3">
            <a:avLst>
              <a:gd name="adj1" fmla="val 50000"/>
            </a:avLst>
          </a:prstGeom>
          <a:noFill/>
          <a:ln w="9525" cap="flat" cmpd="sng">
            <a:solidFill>
              <a:schemeClr val="dk2"/>
            </a:solidFill>
            <a:prstDash val="solid"/>
            <a:round/>
            <a:headEnd type="none" w="sm" len="sm"/>
            <a:tailEnd type="triangle" w="med" len="med"/>
          </a:ln>
        </p:spPr>
      </p:cxnSp>
      <p:grpSp>
        <p:nvGrpSpPr>
          <p:cNvPr id="184" name="Google Shape;184;g2015ff2bb09_0_64"/>
          <p:cNvGrpSpPr/>
          <p:nvPr/>
        </p:nvGrpSpPr>
        <p:grpSpPr>
          <a:xfrm>
            <a:off x="5480715" y="866203"/>
            <a:ext cx="1167236" cy="802548"/>
            <a:chOff x="1242350" y="901300"/>
            <a:chExt cx="2903573" cy="2903573"/>
          </a:xfrm>
        </p:grpSpPr>
        <p:pic>
          <p:nvPicPr>
            <p:cNvPr id="185" name="Google Shape;185;g2015ff2bb09_0_64"/>
            <p:cNvPicPr preferRelativeResize="0"/>
            <p:nvPr/>
          </p:nvPicPr>
          <p:blipFill rotWithShape="1">
            <a:blip r:embed="rId3">
              <a:alphaModFix/>
            </a:blip>
            <a:srcRect/>
            <a:stretch/>
          </p:blipFill>
          <p:spPr>
            <a:xfrm>
              <a:off x="1242350" y="901300"/>
              <a:ext cx="2903573" cy="2903573"/>
            </a:xfrm>
            <a:prstGeom prst="rect">
              <a:avLst/>
            </a:prstGeom>
            <a:noFill/>
            <a:ln>
              <a:noFill/>
            </a:ln>
          </p:spPr>
        </p:pic>
        <p:pic>
          <p:nvPicPr>
            <p:cNvPr id="186" name="Google Shape;186;g2015ff2bb09_0_64"/>
            <p:cNvPicPr preferRelativeResize="0"/>
            <p:nvPr/>
          </p:nvPicPr>
          <p:blipFill rotWithShape="1">
            <a:blip r:embed="rId4">
              <a:alphaModFix/>
            </a:blip>
            <a:srcRect t="3698" b="4724"/>
            <a:stretch/>
          </p:blipFill>
          <p:spPr>
            <a:xfrm>
              <a:off x="2059175" y="1026025"/>
              <a:ext cx="1269900" cy="2654100"/>
            </a:xfrm>
            <a:prstGeom prst="roundRect">
              <a:avLst>
                <a:gd name="adj" fmla="val 11410"/>
              </a:avLst>
            </a:prstGeom>
            <a:noFill/>
            <a:ln>
              <a:noFill/>
            </a:ln>
          </p:spPr>
        </p:pic>
      </p:grpSp>
      <p:sp>
        <p:nvSpPr>
          <p:cNvPr id="187" name="Google Shape;187;g2015ff2bb09_0_64"/>
          <p:cNvSpPr/>
          <p:nvPr/>
        </p:nvSpPr>
        <p:spPr>
          <a:xfrm>
            <a:off x="6648066" y="1565708"/>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goTenna Pro</a:t>
            </a:r>
            <a:endParaRPr sz="1100" b="0" i="0" u="none" strike="noStrike" cap="none">
              <a:solidFill>
                <a:srgbClr val="000000"/>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Application</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188" name="Google Shape;188;g2015ff2bb09_0_64"/>
          <p:cNvSpPr/>
          <p:nvPr/>
        </p:nvSpPr>
        <p:spPr>
          <a:xfrm>
            <a:off x="6648066" y="2344018"/>
            <a:ext cx="1111800" cy="569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ASPEN GROVE</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MESH SUITE</a:t>
            </a:r>
            <a:endParaRPr sz="1100" b="0" i="0" u="none" strike="noStrike" cap="none">
              <a:solidFill>
                <a:srgbClr val="000000"/>
              </a:solidFill>
              <a:latin typeface="Arial"/>
              <a:ea typeface="Arial"/>
              <a:cs typeface="Arial"/>
              <a:sym typeface="Arial"/>
            </a:endParaRPr>
          </a:p>
        </p:txBody>
      </p:sp>
      <p:sp>
        <p:nvSpPr>
          <p:cNvPr id="189" name="Google Shape;189;g2015ff2bb09_0_64"/>
          <p:cNvSpPr/>
          <p:nvPr/>
        </p:nvSpPr>
        <p:spPr>
          <a:xfrm>
            <a:off x="6648066" y="3034226"/>
            <a:ext cx="1111800" cy="239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Hardware</a:t>
            </a:r>
            <a:endParaRPr sz="1100" b="0" i="0" u="none" strike="noStrike" cap="none">
              <a:solidFill>
                <a:srgbClr val="000000"/>
              </a:solidFill>
              <a:latin typeface="Arial"/>
              <a:ea typeface="Arial"/>
              <a:cs typeface="Arial"/>
              <a:sym typeface="Arial"/>
            </a:endParaRPr>
          </a:p>
        </p:txBody>
      </p:sp>
      <p:sp>
        <p:nvSpPr>
          <p:cNvPr id="190" name="Google Shape;190;g2015ff2bb09_0_64"/>
          <p:cNvSpPr/>
          <p:nvPr/>
        </p:nvSpPr>
        <p:spPr>
          <a:xfrm>
            <a:off x="6602681" y="2275203"/>
            <a:ext cx="1209900" cy="10464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Medium"/>
              <a:ea typeface="Libre Franklin Medium"/>
              <a:cs typeface="Libre Franklin Medium"/>
              <a:sym typeface="Libre Franklin Medium"/>
            </a:endParaRPr>
          </a:p>
        </p:txBody>
      </p:sp>
      <p:pic>
        <p:nvPicPr>
          <p:cNvPr id="191" name="Google Shape;191;g2015ff2bb09_0_64"/>
          <p:cNvPicPr preferRelativeResize="0"/>
          <p:nvPr/>
        </p:nvPicPr>
        <p:blipFill rotWithShape="1">
          <a:blip r:embed="rId5">
            <a:alphaModFix/>
          </a:blip>
          <a:srcRect/>
          <a:stretch/>
        </p:blipFill>
        <p:spPr>
          <a:xfrm rot="-5400000">
            <a:off x="5695425" y="3161868"/>
            <a:ext cx="994770" cy="1049645"/>
          </a:xfrm>
          <a:prstGeom prst="rect">
            <a:avLst/>
          </a:prstGeom>
          <a:noFill/>
          <a:ln>
            <a:noFill/>
          </a:ln>
        </p:spPr>
      </p:pic>
      <p:cxnSp>
        <p:nvCxnSpPr>
          <p:cNvPr id="192" name="Google Shape;192;g2015ff2bb09_0_64"/>
          <p:cNvCxnSpPr>
            <a:stCxn id="187" idx="2"/>
            <a:endCxn id="190" idx="0"/>
          </p:cNvCxnSpPr>
          <p:nvPr/>
        </p:nvCxnSpPr>
        <p:spPr>
          <a:xfrm>
            <a:off x="7203966" y="1888208"/>
            <a:ext cx="3600" cy="387000"/>
          </a:xfrm>
          <a:prstGeom prst="straightConnector1">
            <a:avLst/>
          </a:prstGeom>
          <a:noFill/>
          <a:ln w="9525" cap="flat" cmpd="sng">
            <a:solidFill>
              <a:schemeClr val="dk2"/>
            </a:solidFill>
            <a:prstDash val="solid"/>
            <a:round/>
            <a:headEnd type="stealth" w="med" len="med"/>
            <a:tailEnd type="triangle" w="med" len="med"/>
          </a:ln>
        </p:spPr>
      </p:cxnSp>
      <p:cxnSp>
        <p:nvCxnSpPr>
          <p:cNvPr id="193" name="Google Shape;193;g2015ff2bb09_0_64"/>
          <p:cNvCxnSpPr>
            <a:stCxn id="187" idx="0"/>
            <a:endCxn id="186" idx="3"/>
          </p:cNvCxnSpPr>
          <p:nvPr/>
        </p:nvCxnSpPr>
        <p:spPr>
          <a:xfrm rot="5400000" flipH="1">
            <a:off x="6612666" y="974408"/>
            <a:ext cx="298200" cy="884400"/>
          </a:xfrm>
          <a:prstGeom prst="bentConnector2">
            <a:avLst/>
          </a:prstGeom>
          <a:noFill/>
          <a:ln w="9525" cap="flat" cmpd="sng">
            <a:solidFill>
              <a:schemeClr val="dk2"/>
            </a:solidFill>
            <a:prstDash val="solid"/>
            <a:round/>
            <a:headEnd type="none" w="sm" len="sm"/>
            <a:tailEnd type="stealth" w="med" len="med"/>
          </a:ln>
        </p:spPr>
      </p:cxnSp>
      <p:cxnSp>
        <p:nvCxnSpPr>
          <p:cNvPr id="194" name="Google Shape;194;g2015ff2bb09_0_64"/>
          <p:cNvCxnSpPr>
            <a:stCxn id="190" idx="2"/>
          </p:cNvCxnSpPr>
          <p:nvPr/>
        </p:nvCxnSpPr>
        <p:spPr>
          <a:xfrm rot="5400000">
            <a:off x="6572081" y="3082953"/>
            <a:ext cx="396900" cy="874200"/>
          </a:xfrm>
          <a:prstGeom prst="bentConnector2">
            <a:avLst/>
          </a:prstGeom>
          <a:noFill/>
          <a:ln w="9525" cap="flat" cmpd="sng">
            <a:solidFill>
              <a:schemeClr val="dk2"/>
            </a:solidFill>
            <a:prstDash val="solid"/>
            <a:round/>
            <a:headEnd type="none" w="sm" len="sm"/>
            <a:tailEnd type="stealth" w="med" len="med"/>
          </a:ln>
        </p:spPr>
      </p:cxnSp>
      <p:sp>
        <p:nvSpPr>
          <p:cNvPr id="195" name="Google Shape;195;g2015ff2bb09_0_64"/>
          <p:cNvSpPr txBox="1"/>
          <p:nvPr/>
        </p:nvSpPr>
        <p:spPr>
          <a:xfrm>
            <a:off x="7277963" y="1933576"/>
            <a:ext cx="1323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Libre Franklin Medium"/>
                <a:ea typeface="Libre Franklin Medium"/>
                <a:cs typeface="Libre Franklin Medium"/>
                <a:sym typeface="Libre Franklin Medium"/>
              </a:rPr>
              <a:t>BlueTooth</a:t>
            </a:r>
            <a:endParaRPr sz="1000" b="0" i="0" u="none" strike="noStrike" cap="none">
              <a:solidFill>
                <a:srgbClr val="000000"/>
              </a:solidFill>
              <a:latin typeface="Libre Franklin Medium"/>
              <a:ea typeface="Libre Franklin Medium"/>
              <a:cs typeface="Libre Franklin Medium"/>
              <a:sym typeface="Libre Franklin Medium"/>
            </a:endParaRPr>
          </a:p>
        </p:txBody>
      </p:sp>
      <p:cxnSp>
        <p:nvCxnSpPr>
          <p:cNvPr id="196" name="Google Shape;196;g2015ff2bb09_0_64"/>
          <p:cNvCxnSpPr>
            <a:stCxn id="190" idx="1"/>
          </p:cNvCxnSpPr>
          <p:nvPr/>
        </p:nvCxnSpPr>
        <p:spPr>
          <a:xfrm rot="10800000">
            <a:off x="4158581" y="2757003"/>
            <a:ext cx="2444100" cy="41400"/>
          </a:xfrm>
          <a:prstGeom prst="bentConnector3">
            <a:avLst>
              <a:gd name="adj1" fmla="val -844"/>
            </a:avLst>
          </a:prstGeom>
          <a:noFill/>
          <a:ln w="9525" cap="flat" cmpd="sng">
            <a:solidFill>
              <a:schemeClr val="dk2"/>
            </a:solidFill>
            <a:prstDash val="solid"/>
            <a:round/>
            <a:headEnd type="none" w="sm" len="sm"/>
            <a:tailEnd type="triangle" w="med" len="med"/>
          </a:ln>
        </p:spPr>
      </p:cxnSp>
      <p:sp>
        <p:nvSpPr>
          <p:cNvPr id="197" name="Google Shape;197;g2015ff2bb09_0_64"/>
          <p:cNvSpPr txBox="1"/>
          <p:nvPr/>
        </p:nvSpPr>
        <p:spPr>
          <a:xfrm>
            <a:off x="2113235" y="2773244"/>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4</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198" name="Google Shape;198;g2015ff2bb09_0_64"/>
          <p:cNvSpPr txBox="1"/>
          <p:nvPr/>
        </p:nvSpPr>
        <p:spPr>
          <a:xfrm>
            <a:off x="5849678" y="2924673"/>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4</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199" name="Google Shape;199;g2015ff2bb09_0_64"/>
          <p:cNvSpPr txBox="1"/>
          <p:nvPr/>
        </p:nvSpPr>
        <p:spPr>
          <a:xfrm>
            <a:off x="2484575" y="74097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3</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00" name="Google Shape;200;g2015ff2bb09_0_64"/>
          <p:cNvSpPr txBox="1"/>
          <p:nvPr/>
        </p:nvSpPr>
        <p:spPr>
          <a:xfrm>
            <a:off x="5449011" y="807625"/>
            <a:ext cx="3855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3</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01" name="Google Shape;201;g2015ff2bb09_0_64"/>
          <p:cNvSpPr txBox="1"/>
          <p:nvPr/>
        </p:nvSpPr>
        <p:spPr>
          <a:xfrm>
            <a:off x="1763899" y="4764900"/>
            <a:ext cx="75393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700" b="0" i="0" u="none" strike="noStrike" cap="none">
                <a:solidFill>
                  <a:srgbClr val="000000"/>
                </a:solidFill>
                <a:latin typeface="Libre Franklin Medium"/>
                <a:ea typeface="Libre Franklin Medium"/>
                <a:cs typeface="Libre Franklin Medium"/>
                <a:sym typeface="Libre Franklin Medium"/>
              </a:rPr>
              <a:t>[</a:t>
            </a:r>
            <a:r>
              <a:rPr lang="en-US" sz="700">
                <a:latin typeface="Libre Franklin Medium"/>
                <a:ea typeface="Libre Franklin Medium"/>
                <a:cs typeface="Libre Franklin Medium"/>
                <a:sym typeface="Libre Franklin Medium"/>
              </a:rPr>
              <a:t>4</a:t>
            </a:r>
            <a:r>
              <a:rPr lang="en-US" sz="700" b="0" i="0" u="none" strike="noStrike" cap="none">
                <a:solidFill>
                  <a:srgbClr val="000000"/>
                </a:solidFill>
                <a:latin typeface="Libre Franklin Medium"/>
                <a:ea typeface="Libre Franklin Medium"/>
                <a:cs typeface="Libre Franklin Medium"/>
                <a:sym typeface="Libre Franklin Medium"/>
              </a:rPr>
              <a:t>] tssi, “GoTennaProX-33_Blk.png,” Accessed: Jan. 29 2023 [Online]. Available: https://images.squarespace-cdn.com/content/v1/56b354e9b09f950655e35066/1588612917921-8ZKPQ5GYLJ3QCELNS18W/GoTennaProX-33_Blk.png</a:t>
            </a:r>
            <a:endParaRPr sz="700" b="0" i="0" u="none" strike="noStrike" cap="none">
              <a:solidFill>
                <a:srgbClr val="000000"/>
              </a:solidFill>
              <a:latin typeface="Libre Franklin Medium"/>
              <a:ea typeface="Libre Franklin Medium"/>
              <a:cs typeface="Libre Franklin Medium"/>
              <a:sym typeface="Libre Franklin Medium"/>
            </a:endParaRPr>
          </a:p>
        </p:txBody>
      </p:sp>
      <p:sp>
        <p:nvSpPr>
          <p:cNvPr id="202" name="Google Shape;202;g2015ff2bb09_0_64"/>
          <p:cNvSpPr txBox="1"/>
          <p:nvPr/>
        </p:nvSpPr>
        <p:spPr>
          <a:xfrm>
            <a:off x="2572775" y="2982075"/>
            <a:ext cx="3342600" cy="1650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Libre Franklin Medium"/>
                <a:ea typeface="Libre Franklin Medium"/>
                <a:cs typeface="Libre Franklin Medium"/>
                <a:sym typeface="Libre Franklin Medium"/>
              </a:rPr>
              <a:t>AspenGrove?</a:t>
            </a:r>
            <a:endParaRPr sz="1400" b="0" i="0" u="none" strike="noStrike" cap="none">
              <a:solidFill>
                <a:srgbClr val="000000"/>
              </a:solidFill>
              <a:latin typeface="Libre Franklin Medium"/>
              <a:ea typeface="Libre Franklin Medium"/>
              <a:cs typeface="Libre Franklin Medium"/>
              <a:sym typeface="Libre Franklin Medium"/>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Medium"/>
              <a:ea typeface="Libre Franklin Medium"/>
              <a:cs typeface="Libre Franklin Medium"/>
              <a:sym typeface="Libre Franklin Medium"/>
            </a:endParaRPr>
          </a:p>
          <a:p>
            <a:pPr marL="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1"/>
                </a:solidFill>
                <a:highlight>
                  <a:schemeClr val="accent2"/>
                </a:highlight>
                <a:latin typeface="Libre Franklin"/>
                <a:ea typeface="Libre Franklin"/>
                <a:cs typeface="Libre Franklin"/>
                <a:sym typeface="Libre Franklin"/>
              </a:rPr>
              <a:t>-Long-range, short-burst mobile mesh networking through a unique approach that uses zero control-packets </a:t>
            </a:r>
            <a:endParaRPr sz="1200" b="0" i="0" u="none" strike="noStrike" cap="none">
              <a:solidFill>
                <a:schemeClr val="dk1"/>
              </a:solidFill>
              <a:highlight>
                <a:schemeClr val="accent2"/>
              </a:highlight>
              <a:latin typeface="Libre Franklin"/>
              <a:ea typeface="Libre Franklin"/>
              <a:cs typeface="Libre Franklin"/>
              <a:sym typeface="Libre Franklin"/>
            </a:endParaRPr>
          </a:p>
          <a:p>
            <a:pPr marL="0" marR="0" lvl="0" indent="0" algn="l" rtl="0">
              <a:lnSpc>
                <a:spcPct val="115000"/>
              </a:lnSpc>
              <a:spcBef>
                <a:spcPts val="0"/>
              </a:spcBef>
              <a:spcAft>
                <a:spcPts val="0"/>
              </a:spcAft>
              <a:buClr>
                <a:srgbClr val="000000"/>
              </a:buClr>
              <a:buSzPts val="1200"/>
              <a:buFont typeface="Arial"/>
              <a:buNone/>
            </a:pPr>
            <a:r>
              <a:rPr lang="en-US" sz="1200" b="0" i="0" u="none" strike="noStrike" cap="none">
                <a:solidFill>
                  <a:schemeClr val="dk1"/>
                </a:solidFill>
                <a:highlight>
                  <a:schemeClr val="accent2"/>
                </a:highlight>
                <a:latin typeface="Libre Franklin"/>
                <a:ea typeface="Libre Franklin"/>
                <a:cs typeface="Libre Franklin"/>
                <a:sym typeface="Libre Franklin"/>
              </a:rPr>
              <a:t>-Broadcasts information and creates a decentralized mesh network</a:t>
            </a:r>
            <a:endParaRPr sz="1200" b="0" i="0" u="none" strike="noStrike" cap="none">
              <a:solidFill>
                <a:schemeClr val="dk1"/>
              </a:solidFill>
              <a:highlight>
                <a:schemeClr val="accent2"/>
              </a:highlight>
              <a:latin typeface="Libre Franklin"/>
              <a:ea typeface="Libre Franklin"/>
              <a:cs typeface="Libre Franklin"/>
              <a:sym typeface="Libre Franklin"/>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g2033fddeae7_2_10"/>
          <p:cNvSpPr txBox="1">
            <a:spLocks noGrp="1"/>
          </p:cNvSpPr>
          <p:nvPr>
            <p:ph type="body" idx="1"/>
          </p:nvPr>
        </p:nvSpPr>
        <p:spPr>
          <a:xfrm>
            <a:off x="683525" y="1426050"/>
            <a:ext cx="4922400" cy="2291400"/>
          </a:xfrm>
          <a:prstGeom prst="rect">
            <a:avLst/>
          </a:prstGeom>
          <a:noFill/>
          <a:ln>
            <a:noFill/>
          </a:ln>
        </p:spPr>
        <p:txBody>
          <a:bodyPr spcFirstLastPara="1" wrap="square" lIns="0" tIns="0" rIns="0" bIns="0" anchor="t" anchorCtr="0">
            <a:normAutofit fontScale="92500" lnSpcReduction="20000"/>
          </a:bodyPr>
          <a:lstStyle/>
          <a:p>
            <a:pPr marL="457200" lvl="0" indent="-310832" algn="l" rtl="0">
              <a:lnSpc>
                <a:spcPct val="100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Off-grid messaging using cost-effective hardware to create your personal mesh</a:t>
            </a:r>
            <a:r>
              <a:rPr lang="en-US" sz="1400" baseline="30000">
                <a:solidFill>
                  <a:schemeClr val="lt1"/>
                </a:solidFill>
                <a:latin typeface="Libre Franklin"/>
                <a:ea typeface="Libre Franklin"/>
                <a:cs typeface="Libre Franklin"/>
                <a:sym typeface="Libre Franklin"/>
              </a:rPr>
              <a:t>[5]</a:t>
            </a:r>
            <a:endParaRPr sz="1400" baseline="300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ct val="96428"/>
              <a:buNone/>
            </a:pPr>
            <a:endParaRPr sz="1400">
              <a:solidFill>
                <a:schemeClr val="lt1"/>
              </a:solidFill>
              <a:latin typeface="Libre Franklin"/>
              <a:ea typeface="Libre Franklin"/>
              <a:cs typeface="Libre Franklin"/>
              <a:sym typeface="Libre Franklin"/>
            </a:endParaRPr>
          </a:p>
          <a:p>
            <a:pPr marL="457200" lvl="0" indent="-310832" algn="l" rtl="0">
              <a:lnSpc>
                <a:spcPct val="115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Using their own “Mesh Broadcast Algorithm”</a:t>
            </a:r>
            <a:endParaRPr sz="14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ct val="96428"/>
              <a:buNone/>
            </a:pPr>
            <a:endParaRPr sz="1400">
              <a:solidFill>
                <a:schemeClr val="lt1"/>
              </a:solidFill>
              <a:latin typeface="Libre Franklin"/>
              <a:ea typeface="Libre Franklin"/>
              <a:cs typeface="Libre Franklin"/>
              <a:sym typeface="Libre Franklin"/>
            </a:endParaRPr>
          </a:p>
          <a:p>
            <a:pPr marL="457200" lvl="0" indent="-310832" algn="l" rtl="0">
              <a:lnSpc>
                <a:spcPct val="100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AES256 encryption</a:t>
            </a:r>
            <a:endParaRPr sz="14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ct val="96428"/>
              <a:buNone/>
            </a:pPr>
            <a:endParaRPr sz="1400">
              <a:solidFill>
                <a:schemeClr val="lt1"/>
              </a:solidFill>
              <a:latin typeface="Libre Franklin"/>
              <a:ea typeface="Libre Franklin"/>
              <a:cs typeface="Libre Franklin"/>
              <a:sym typeface="Libre Franklin"/>
            </a:endParaRPr>
          </a:p>
          <a:p>
            <a:pPr marL="457200" lvl="0" indent="-310832" algn="l" rtl="0">
              <a:lnSpc>
                <a:spcPct val="100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Long Battery Life</a:t>
            </a:r>
            <a:endParaRPr sz="1400">
              <a:solidFill>
                <a:schemeClr val="lt1"/>
              </a:solidFill>
              <a:latin typeface="Libre Franklin"/>
              <a:ea typeface="Libre Franklin"/>
              <a:cs typeface="Libre Franklin"/>
              <a:sym typeface="Libre Franklin"/>
            </a:endParaRPr>
          </a:p>
          <a:p>
            <a:pPr marL="0" lvl="0" indent="0" algn="l" rtl="0">
              <a:lnSpc>
                <a:spcPct val="100000"/>
              </a:lnSpc>
              <a:spcBef>
                <a:spcPts val="0"/>
              </a:spcBef>
              <a:spcAft>
                <a:spcPts val="0"/>
              </a:spcAft>
              <a:buSzPct val="96428"/>
              <a:buNone/>
            </a:pPr>
            <a:endParaRPr sz="1400">
              <a:solidFill>
                <a:schemeClr val="lt1"/>
              </a:solidFill>
              <a:latin typeface="Libre Franklin"/>
              <a:ea typeface="Libre Franklin"/>
              <a:cs typeface="Libre Franklin"/>
              <a:sym typeface="Libre Franklin"/>
            </a:endParaRPr>
          </a:p>
          <a:p>
            <a:pPr marL="457200" lvl="0" indent="-310832" algn="l" rtl="0">
              <a:lnSpc>
                <a:spcPct val="115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Community driven, open source project:, allows for wider compatibility for their emergency mesh radio system</a:t>
            </a:r>
            <a:endParaRPr sz="1400">
              <a:solidFill>
                <a:schemeClr val="lt1"/>
              </a:solidFill>
              <a:latin typeface="Libre Franklin"/>
              <a:ea typeface="Libre Franklin"/>
              <a:cs typeface="Libre Franklin"/>
              <a:sym typeface="Libre Franklin"/>
            </a:endParaRPr>
          </a:p>
          <a:p>
            <a:pPr marL="457200" lvl="0" indent="0" algn="l" rtl="0">
              <a:lnSpc>
                <a:spcPct val="115000"/>
              </a:lnSpc>
              <a:spcBef>
                <a:spcPts val="0"/>
              </a:spcBef>
              <a:spcAft>
                <a:spcPts val="0"/>
              </a:spcAft>
              <a:buNone/>
            </a:pPr>
            <a:endParaRPr sz="1400">
              <a:solidFill>
                <a:schemeClr val="lt1"/>
              </a:solidFill>
              <a:latin typeface="Libre Franklin"/>
              <a:ea typeface="Libre Franklin"/>
              <a:cs typeface="Libre Franklin"/>
              <a:sym typeface="Libre Franklin"/>
            </a:endParaRPr>
          </a:p>
          <a:p>
            <a:pPr marL="457200" lvl="0" indent="-310832" algn="l" rtl="0">
              <a:lnSpc>
                <a:spcPct val="115000"/>
              </a:lnSpc>
              <a:spcBef>
                <a:spcPts val="0"/>
              </a:spcBef>
              <a:spcAft>
                <a:spcPts val="0"/>
              </a:spcAft>
              <a:buClr>
                <a:schemeClr val="lt1"/>
              </a:buClr>
              <a:buSzPct val="100000"/>
              <a:buFont typeface="Libre Franklin"/>
              <a:buChar char="-"/>
            </a:pPr>
            <a:r>
              <a:rPr lang="en-US" sz="1400">
                <a:solidFill>
                  <a:schemeClr val="lt1"/>
                </a:solidFill>
                <a:latin typeface="Libre Franklin"/>
                <a:ea typeface="Libre Franklin"/>
                <a:cs typeface="Libre Franklin"/>
                <a:sym typeface="Libre Franklin"/>
              </a:rPr>
              <a:t>Networking protocol: based on Radiohead library</a:t>
            </a:r>
            <a:endParaRPr sz="1400">
              <a:solidFill>
                <a:schemeClr val="lt1"/>
              </a:solidFill>
              <a:latin typeface="Libre Franklin"/>
              <a:ea typeface="Libre Franklin"/>
              <a:cs typeface="Libre Franklin"/>
              <a:sym typeface="Libre Franklin"/>
            </a:endParaRPr>
          </a:p>
        </p:txBody>
      </p:sp>
      <p:sp>
        <p:nvSpPr>
          <p:cNvPr id="208" name="Google Shape;208;g2033fddeae7_2_10"/>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6</a:t>
            </a:fld>
            <a:endParaRPr/>
          </a:p>
        </p:txBody>
      </p:sp>
      <p:sp>
        <p:nvSpPr>
          <p:cNvPr id="209" name="Google Shape;209;g2033fddeae7_2_10"/>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a:t>
            </a:r>
            <a:endParaRPr/>
          </a:p>
        </p:txBody>
      </p:sp>
      <p:sp>
        <p:nvSpPr>
          <p:cNvPr id="210" name="Google Shape;210;g2033fddeae7_2_10"/>
          <p:cNvSpPr txBox="1">
            <a:spLocks noGrp="1"/>
          </p:cNvSpPr>
          <p:nvPr>
            <p:ph type="subTitle" idx="3"/>
          </p:nvPr>
        </p:nvSpPr>
        <p:spPr>
          <a:xfrm>
            <a:off x="683537" y="1008875"/>
            <a:ext cx="7790700" cy="254100"/>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650"/>
              <a:buNone/>
            </a:pPr>
            <a:r>
              <a:rPr lang="en-US"/>
              <a:t>What is Meshtastic?</a:t>
            </a:r>
            <a:endParaRPr/>
          </a:p>
        </p:txBody>
      </p:sp>
      <p:grpSp>
        <p:nvGrpSpPr>
          <p:cNvPr id="211" name="Google Shape;211;g2033fddeae7_2_10"/>
          <p:cNvGrpSpPr/>
          <p:nvPr/>
        </p:nvGrpSpPr>
        <p:grpSpPr>
          <a:xfrm>
            <a:off x="4817651" y="865183"/>
            <a:ext cx="4537901" cy="3132146"/>
            <a:chOff x="4817650" y="865200"/>
            <a:chExt cx="4537901" cy="3699677"/>
          </a:xfrm>
        </p:grpSpPr>
        <p:pic>
          <p:nvPicPr>
            <p:cNvPr id="212" name="Google Shape;212;g2033fddeae7_2_10"/>
            <p:cNvPicPr preferRelativeResize="0"/>
            <p:nvPr/>
          </p:nvPicPr>
          <p:blipFill rotWithShape="1">
            <a:blip r:embed="rId3">
              <a:alphaModFix/>
            </a:blip>
            <a:srcRect/>
            <a:stretch/>
          </p:blipFill>
          <p:spPr>
            <a:xfrm>
              <a:off x="6085150" y="1008875"/>
              <a:ext cx="1998600" cy="3423900"/>
            </a:xfrm>
            <a:prstGeom prst="roundRect">
              <a:avLst>
                <a:gd name="adj" fmla="val 12889"/>
              </a:avLst>
            </a:prstGeom>
            <a:noFill/>
            <a:ln>
              <a:noFill/>
            </a:ln>
          </p:spPr>
        </p:pic>
        <p:pic>
          <p:nvPicPr>
            <p:cNvPr id="213" name="Google Shape;213;g2033fddeae7_2_10"/>
            <p:cNvPicPr preferRelativeResize="0"/>
            <p:nvPr/>
          </p:nvPicPr>
          <p:blipFill rotWithShape="1">
            <a:blip r:embed="rId4">
              <a:alphaModFix/>
            </a:blip>
            <a:srcRect/>
            <a:stretch/>
          </p:blipFill>
          <p:spPr>
            <a:xfrm>
              <a:off x="4817650" y="865200"/>
              <a:ext cx="4537901" cy="3699677"/>
            </a:xfrm>
            <a:prstGeom prst="rect">
              <a:avLst/>
            </a:prstGeom>
            <a:noFill/>
            <a:ln>
              <a:noFill/>
            </a:ln>
          </p:spPr>
        </p:pic>
      </p:grpSp>
      <p:sp>
        <p:nvSpPr>
          <p:cNvPr id="214" name="Google Shape;214;g2033fddeae7_2_10"/>
          <p:cNvSpPr txBox="1"/>
          <p:nvPr/>
        </p:nvSpPr>
        <p:spPr>
          <a:xfrm>
            <a:off x="432300" y="4132188"/>
            <a:ext cx="8279400" cy="5541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Libre Franklin Medium"/>
                <a:ea typeface="Libre Franklin Medium"/>
                <a:cs typeface="Libre Franklin Medium"/>
                <a:sym typeface="Libre Franklin Medium"/>
              </a:rPr>
              <a:t>[</a:t>
            </a:r>
            <a:r>
              <a:rPr lang="en-US" sz="800">
                <a:latin typeface="Libre Franklin Medium"/>
                <a:ea typeface="Libre Franklin Medium"/>
                <a:cs typeface="Libre Franklin Medium"/>
                <a:sym typeface="Libre Franklin Medium"/>
              </a:rPr>
              <a:t>5</a:t>
            </a:r>
            <a:r>
              <a:rPr lang="en-US" sz="800" b="0" i="0" u="none" strike="noStrike" cap="none">
                <a:solidFill>
                  <a:srgbClr val="000000"/>
                </a:solidFill>
                <a:latin typeface="Libre Franklin Medium"/>
                <a:ea typeface="Libre Franklin Medium"/>
                <a:cs typeface="Libre Franklin Medium"/>
                <a:sym typeface="Libre Franklin Medium"/>
              </a:rPr>
              <a:t>] Meshtastic, “Introduction,” Accessed: Jan. 29 2023 [Online]. Available: </a:t>
            </a:r>
            <a:r>
              <a:rPr lang="en-US" sz="800" b="0" i="0" u="sng" strike="noStrike" cap="none">
                <a:solidFill>
                  <a:schemeClr val="hlink"/>
                </a:solidFill>
                <a:latin typeface="Libre Franklin Medium"/>
                <a:ea typeface="Libre Franklin Medium"/>
                <a:cs typeface="Libre Franklin Medium"/>
                <a:sym typeface="Libre Franklin Medium"/>
                <a:hlinkClick r:id="rId5"/>
              </a:rPr>
              <a:t>https://meshtastic.org/docs/introduction</a:t>
            </a:r>
            <a:endParaRPr sz="800" b="0" i="0" u="none" strike="noStrike" cap="none">
              <a:solidFill>
                <a:srgbClr val="000000"/>
              </a:solidFill>
              <a:latin typeface="Libre Franklin Medium"/>
              <a:ea typeface="Libre Franklin Medium"/>
              <a:cs typeface="Libre Franklin Medium"/>
              <a:sym typeface="Libre Franklin Medium"/>
            </a:endParaRPr>
          </a:p>
          <a:p>
            <a:pPr marL="0" marR="0" lvl="0" indent="0" algn="l" rtl="0">
              <a:lnSpc>
                <a:spcPct val="100000"/>
              </a:lnSpc>
              <a:spcBef>
                <a:spcPts val="0"/>
              </a:spcBef>
              <a:spcAft>
                <a:spcPts val="0"/>
              </a:spcAft>
              <a:buClr>
                <a:srgbClr val="000000"/>
              </a:buClr>
              <a:buSzPts val="800"/>
              <a:buFont typeface="Arial"/>
              <a:buNone/>
            </a:pPr>
            <a:r>
              <a:rPr lang="en-US" sz="800" b="0" i="0" u="none" strike="noStrike" cap="none">
                <a:solidFill>
                  <a:srgbClr val="000000"/>
                </a:solidFill>
                <a:latin typeface="Libre Franklin Medium"/>
                <a:ea typeface="Libre Franklin Medium"/>
                <a:cs typeface="Libre Franklin Medium"/>
                <a:sym typeface="Libre Franklin Medium"/>
              </a:rPr>
              <a:t>[</a:t>
            </a:r>
            <a:r>
              <a:rPr lang="en-US" sz="800">
                <a:latin typeface="Libre Franklin Medium"/>
                <a:ea typeface="Libre Franklin Medium"/>
                <a:cs typeface="Libre Franklin Medium"/>
                <a:sym typeface="Libre Franklin Medium"/>
              </a:rPr>
              <a:t>3</a:t>
            </a:r>
            <a:r>
              <a:rPr lang="en-US" sz="800" b="0" i="0" u="none" strike="noStrike" cap="none">
                <a:solidFill>
                  <a:srgbClr val="000000"/>
                </a:solidFill>
                <a:latin typeface="Libre Franklin Medium"/>
                <a:ea typeface="Libre Franklin Medium"/>
                <a:cs typeface="Libre Franklin Medium"/>
                <a:sym typeface="Libre Franklin Medium"/>
              </a:rPr>
              <a:t>] vecteezy, “smartphone-and-mobile-phone-free-png.png,” Accessed: Jan. 29 2023 [Online]. Available: https://static.vecteezy.com/system/resources/previews/011/047/536/original/smartphone-and-mobile-phone-free-png.png</a:t>
            </a:r>
            <a:endParaRPr sz="800" b="0" i="0" u="none" strike="noStrike" cap="none">
              <a:solidFill>
                <a:srgbClr val="000000"/>
              </a:solidFill>
              <a:latin typeface="Libre Franklin Medium"/>
              <a:ea typeface="Libre Franklin Medium"/>
              <a:cs typeface="Libre Franklin Medium"/>
              <a:sym typeface="Libre Franklin Medium"/>
            </a:endParaRPr>
          </a:p>
        </p:txBody>
      </p:sp>
      <p:grpSp>
        <p:nvGrpSpPr>
          <p:cNvPr id="215" name="Google Shape;215;g2033fddeae7_2_10"/>
          <p:cNvGrpSpPr/>
          <p:nvPr/>
        </p:nvGrpSpPr>
        <p:grpSpPr>
          <a:xfrm>
            <a:off x="8083750" y="856475"/>
            <a:ext cx="627950" cy="400200"/>
            <a:chOff x="8083750" y="856475"/>
            <a:chExt cx="627950" cy="400200"/>
          </a:xfrm>
        </p:grpSpPr>
        <p:sp>
          <p:nvSpPr>
            <p:cNvPr id="216" name="Google Shape;216;g2033fddeae7_2_10"/>
            <p:cNvSpPr txBox="1"/>
            <p:nvPr/>
          </p:nvSpPr>
          <p:spPr>
            <a:xfrm>
              <a:off x="808375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5</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17" name="Google Shape;217;g2033fddeae7_2_10"/>
            <p:cNvSpPr txBox="1"/>
            <p:nvPr/>
          </p:nvSpPr>
          <p:spPr>
            <a:xfrm>
              <a:off x="829410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3</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g2033fddeae7_4_88"/>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Clr>
                <a:schemeClr val="lt2"/>
              </a:buClr>
              <a:buSzPts val="2400"/>
              <a:buFont typeface="Libre Franklin Medium"/>
              <a:buNone/>
            </a:pPr>
            <a:r>
              <a:rPr lang="en-US"/>
              <a:t>Meshtastic - Topology</a:t>
            </a:r>
            <a:endParaRPr/>
          </a:p>
        </p:txBody>
      </p:sp>
      <p:sp>
        <p:nvSpPr>
          <p:cNvPr id="223" name="Google Shape;223;g2033fddeae7_4_88"/>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7</a:t>
            </a:fld>
            <a:endParaRPr/>
          </a:p>
        </p:txBody>
      </p:sp>
      <p:sp>
        <p:nvSpPr>
          <p:cNvPr id="224" name="Google Shape;224;g2033fddeae7_4_88"/>
          <p:cNvSpPr/>
          <p:nvPr/>
        </p:nvSpPr>
        <p:spPr>
          <a:xfrm>
            <a:off x="729538" y="1739860"/>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Meshtastic</a:t>
            </a:r>
            <a:endParaRPr sz="1100" b="0" i="0" u="none" strike="noStrike" cap="none">
              <a:solidFill>
                <a:srgbClr val="000000"/>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Application</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225" name="Google Shape;225;g2033fddeae7_4_88"/>
          <p:cNvSpPr/>
          <p:nvPr/>
        </p:nvSpPr>
        <p:spPr>
          <a:xfrm>
            <a:off x="729538" y="2518169"/>
            <a:ext cx="1111800" cy="569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Mesh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Broadcast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Algorithm</a:t>
            </a:r>
            <a:endParaRPr sz="1100" b="0" i="0" u="none" strike="noStrike" cap="none">
              <a:solidFill>
                <a:srgbClr val="000000"/>
              </a:solidFill>
              <a:latin typeface="Arial"/>
              <a:ea typeface="Arial"/>
              <a:cs typeface="Arial"/>
              <a:sym typeface="Arial"/>
            </a:endParaRPr>
          </a:p>
        </p:txBody>
      </p:sp>
      <p:sp>
        <p:nvSpPr>
          <p:cNvPr id="226" name="Google Shape;226;g2033fddeae7_4_88"/>
          <p:cNvSpPr/>
          <p:nvPr/>
        </p:nvSpPr>
        <p:spPr>
          <a:xfrm>
            <a:off x="729538" y="3208377"/>
            <a:ext cx="1111800" cy="239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Hardware</a:t>
            </a:r>
            <a:endParaRPr sz="1100" b="0" i="0" u="none" strike="noStrike" cap="none">
              <a:solidFill>
                <a:srgbClr val="000000"/>
              </a:solidFill>
              <a:latin typeface="Arial"/>
              <a:ea typeface="Arial"/>
              <a:cs typeface="Arial"/>
              <a:sym typeface="Arial"/>
            </a:endParaRPr>
          </a:p>
        </p:txBody>
      </p:sp>
      <p:sp>
        <p:nvSpPr>
          <p:cNvPr id="227" name="Google Shape;227;g2033fddeae7_4_88"/>
          <p:cNvSpPr/>
          <p:nvPr/>
        </p:nvSpPr>
        <p:spPr>
          <a:xfrm>
            <a:off x="680503" y="2491804"/>
            <a:ext cx="1209900" cy="10464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Medium"/>
              <a:ea typeface="Libre Franklin Medium"/>
              <a:cs typeface="Libre Franklin Medium"/>
              <a:sym typeface="Libre Franklin Medium"/>
            </a:endParaRPr>
          </a:p>
        </p:txBody>
      </p:sp>
      <p:sp>
        <p:nvSpPr>
          <p:cNvPr id="228" name="Google Shape;228;g2033fddeae7_4_88"/>
          <p:cNvSpPr/>
          <p:nvPr/>
        </p:nvSpPr>
        <p:spPr>
          <a:xfrm>
            <a:off x="2545925" y="2840663"/>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LoRa</a:t>
            </a:r>
            <a:endParaRPr sz="1100" b="0" i="0" u="none" strike="noStrike" cap="none">
              <a:solidFill>
                <a:srgbClr val="000000"/>
              </a:solidFill>
              <a:latin typeface="Libre Franklin Medium"/>
              <a:ea typeface="Libre Franklin Medium"/>
              <a:cs typeface="Libre Franklin Medium"/>
              <a:sym typeface="Libre Franklin Medium"/>
            </a:endParaRPr>
          </a:p>
        </p:txBody>
      </p:sp>
      <p:cxnSp>
        <p:nvCxnSpPr>
          <p:cNvPr id="229" name="Google Shape;229;g2033fddeae7_4_88"/>
          <p:cNvCxnSpPr>
            <a:stCxn id="224" idx="2"/>
            <a:endCxn id="227" idx="0"/>
          </p:cNvCxnSpPr>
          <p:nvPr/>
        </p:nvCxnSpPr>
        <p:spPr>
          <a:xfrm>
            <a:off x="1285438" y="2062360"/>
            <a:ext cx="0" cy="429300"/>
          </a:xfrm>
          <a:prstGeom prst="straightConnector1">
            <a:avLst/>
          </a:prstGeom>
          <a:noFill/>
          <a:ln w="9525" cap="flat" cmpd="sng">
            <a:solidFill>
              <a:schemeClr val="dk2"/>
            </a:solidFill>
            <a:prstDash val="solid"/>
            <a:round/>
            <a:headEnd type="stealth" w="med" len="med"/>
            <a:tailEnd type="triangle" w="med" len="med"/>
          </a:ln>
        </p:spPr>
      </p:cxnSp>
      <p:cxnSp>
        <p:nvCxnSpPr>
          <p:cNvPr id="230" name="Google Shape;230;g2033fddeae7_4_88"/>
          <p:cNvCxnSpPr>
            <a:stCxn id="224" idx="0"/>
          </p:cNvCxnSpPr>
          <p:nvPr/>
        </p:nvCxnSpPr>
        <p:spPr>
          <a:xfrm rot="-5400000">
            <a:off x="1478338" y="1247560"/>
            <a:ext cx="299400" cy="685200"/>
          </a:xfrm>
          <a:prstGeom prst="bentConnector2">
            <a:avLst/>
          </a:prstGeom>
          <a:noFill/>
          <a:ln w="9525" cap="flat" cmpd="sng">
            <a:solidFill>
              <a:schemeClr val="dk2"/>
            </a:solidFill>
            <a:prstDash val="solid"/>
            <a:round/>
            <a:headEnd type="none" w="sm" len="sm"/>
            <a:tailEnd type="stealth" w="med" len="med"/>
          </a:ln>
        </p:spPr>
      </p:cxnSp>
      <p:cxnSp>
        <p:nvCxnSpPr>
          <p:cNvPr id="231" name="Google Shape;231;g2033fddeae7_4_88"/>
          <p:cNvCxnSpPr>
            <a:stCxn id="227" idx="2"/>
            <a:endCxn id="232" idx="1"/>
          </p:cNvCxnSpPr>
          <p:nvPr/>
        </p:nvCxnSpPr>
        <p:spPr>
          <a:xfrm rot="-5400000" flipH="1">
            <a:off x="1475503" y="3348154"/>
            <a:ext cx="345900" cy="726000"/>
          </a:xfrm>
          <a:prstGeom prst="bentConnector2">
            <a:avLst/>
          </a:prstGeom>
          <a:noFill/>
          <a:ln w="9525" cap="flat" cmpd="sng">
            <a:solidFill>
              <a:schemeClr val="dk2"/>
            </a:solidFill>
            <a:prstDash val="solid"/>
            <a:round/>
            <a:headEnd type="none" w="sm" len="sm"/>
            <a:tailEnd type="stealth" w="med" len="med"/>
          </a:ln>
        </p:spPr>
      </p:cxnSp>
      <p:sp>
        <p:nvSpPr>
          <p:cNvPr id="233" name="Google Shape;233;g2033fddeae7_4_88"/>
          <p:cNvSpPr txBox="1"/>
          <p:nvPr/>
        </p:nvSpPr>
        <p:spPr>
          <a:xfrm>
            <a:off x="542738" y="2107727"/>
            <a:ext cx="13233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Libre Franklin Medium"/>
                <a:ea typeface="Libre Franklin Medium"/>
                <a:cs typeface="Libre Franklin Medium"/>
                <a:sym typeface="Libre Franklin Medium"/>
              </a:rPr>
              <a:t>BlueTooth</a:t>
            </a:r>
            <a:endParaRPr sz="1000" b="0" i="0" u="none" strike="noStrike" cap="none">
              <a:solidFill>
                <a:srgbClr val="000000"/>
              </a:solidFill>
              <a:latin typeface="Libre Franklin Medium"/>
              <a:ea typeface="Libre Franklin Medium"/>
              <a:cs typeface="Libre Franklin Medium"/>
              <a:sym typeface="Libre Franklin Medium"/>
            </a:endParaRPr>
          </a:p>
        </p:txBody>
      </p:sp>
      <p:cxnSp>
        <p:nvCxnSpPr>
          <p:cNvPr id="234" name="Google Shape;234;g2033fddeae7_4_88"/>
          <p:cNvCxnSpPr>
            <a:stCxn id="227" idx="3"/>
            <a:endCxn id="228" idx="1"/>
          </p:cNvCxnSpPr>
          <p:nvPr/>
        </p:nvCxnSpPr>
        <p:spPr>
          <a:xfrm rot="10800000" flipH="1">
            <a:off x="1890403" y="3001804"/>
            <a:ext cx="655500" cy="13200"/>
          </a:xfrm>
          <a:prstGeom prst="bentConnector3">
            <a:avLst>
              <a:gd name="adj1" fmla="val 50002"/>
            </a:avLst>
          </a:prstGeom>
          <a:noFill/>
          <a:ln w="9525" cap="flat" cmpd="sng">
            <a:solidFill>
              <a:schemeClr val="dk2"/>
            </a:solidFill>
            <a:prstDash val="solid"/>
            <a:round/>
            <a:headEnd type="none" w="sm" len="sm"/>
            <a:tailEnd type="triangle" w="med" len="med"/>
          </a:ln>
        </p:spPr>
      </p:cxnSp>
      <p:cxnSp>
        <p:nvCxnSpPr>
          <p:cNvPr id="235" name="Google Shape;235;g2033fddeae7_4_88"/>
          <p:cNvCxnSpPr>
            <a:stCxn id="228" idx="3"/>
            <a:endCxn id="236" idx="1"/>
          </p:cNvCxnSpPr>
          <p:nvPr/>
        </p:nvCxnSpPr>
        <p:spPr>
          <a:xfrm>
            <a:off x="3657725" y="3001913"/>
            <a:ext cx="1801200" cy="0"/>
          </a:xfrm>
          <a:prstGeom prst="straightConnector1">
            <a:avLst/>
          </a:prstGeom>
          <a:noFill/>
          <a:ln w="9525" cap="flat" cmpd="sng">
            <a:solidFill>
              <a:schemeClr val="dk2"/>
            </a:solidFill>
            <a:prstDash val="solid"/>
            <a:round/>
            <a:headEnd type="stealth" w="med" len="med"/>
            <a:tailEnd type="triangle" w="med" len="med"/>
          </a:ln>
        </p:spPr>
      </p:cxnSp>
      <p:pic>
        <p:nvPicPr>
          <p:cNvPr id="232" name="Google Shape;232;g2033fddeae7_4_88"/>
          <p:cNvPicPr preferRelativeResize="0"/>
          <p:nvPr/>
        </p:nvPicPr>
        <p:blipFill rotWithShape="1">
          <a:blip r:embed="rId3">
            <a:alphaModFix/>
          </a:blip>
          <a:srcRect l="24565" t="24753" r="43906" b="9025"/>
          <a:stretch/>
        </p:blipFill>
        <p:spPr>
          <a:xfrm>
            <a:off x="2011450" y="3400250"/>
            <a:ext cx="506651" cy="967974"/>
          </a:xfrm>
          <a:prstGeom prst="rect">
            <a:avLst/>
          </a:prstGeom>
          <a:noFill/>
          <a:ln>
            <a:noFill/>
          </a:ln>
        </p:spPr>
      </p:pic>
      <p:grpSp>
        <p:nvGrpSpPr>
          <p:cNvPr id="237" name="Google Shape;237;g2033fddeae7_4_88"/>
          <p:cNvGrpSpPr/>
          <p:nvPr/>
        </p:nvGrpSpPr>
        <p:grpSpPr>
          <a:xfrm>
            <a:off x="1562103" y="997185"/>
            <a:ext cx="1645897" cy="923069"/>
            <a:chOff x="4817650" y="865200"/>
            <a:chExt cx="4537901" cy="3699677"/>
          </a:xfrm>
        </p:grpSpPr>
        <p:pic>
          <p:nvPicPr>
            <p:cNvPr id="238" name="Google Shape;238;g2033fddeae7_4_88"/>
            <p:cNvPicPr preferRelativeResize="0"/>
            <p:nvPr/>
          </p:nvPicPr>
          <p:blipFill rotWithShape="1">
            <a:blip r:embed="rId4">
              <a:alphaModFix/>
            </a:blip>
            <a:srcRect/>
            <a:stretch/>
          </p:blipFill>
          <p:spPr>
            <a:xfrm>
              <a:off x="6085150" y="1008875"/>
              <a:ext cx="1998600" cy="3423900"/>
            </a:xfrm>
            <a:prstGeom prst="roundRect">
              <a:avLst>
                <a:gd name="adj" fmla="val 12889"/>
              </a:avLst>
            </a:prstGeom>
            <a:noFill/>
            <a:ln>
              <a:noFill/>
            </a:ln>
          </p:spPr>
        </p:pic>
        <p:pic>
          <p:nvPicPr>
            <p:cNvPr id="239" name="Google Shape;239;g2033fddeae7_4_88"/>
            <p:cNvPicPr preferRelativeResize="0"/>
            <p:nvPr/>
          </p:nvPicPr>
          <p:blipFill rotWithShape="1">
            <a:blip r:embed="rId5">
              <a:alphaModFix/>
            </a:blip>
            <a:srcRect/>
            <a:stretch/>
          </p:blipFill>
          <p:spPr>
            <a:xfrm>
              <a:off x="4817650" y="865200"/>
              <a:ext cx="4537901" cy="3699677"/>
            </a:xfrm>
            <a:prstGeom prst="rect">
              <a:avLst/>
            </a:prstGeom>
            <a:noFill/>
            <a:ln>
              <a:noFill/>
            </a:ln>
          </p:spPr>
        </p:pic>
      </p:grpSp>
      <p:grpSp>
        <p:nvGrpSpPr>
          <p:cNvPr id="240" name="Google Shape;240;g2033fddeae7_4_88"/>
          <p:cNvGrpSpPr/>
          <p:nvPr/>
        </p:nvGrpSpPr>
        <p:grpSpPr>
          <a:xfrm>
            <a:off x="2750400" y="794725"/>
            <a:ext cx="627950" cy="400200"/>
            <a:chOff x="8083750" y="856475"/>
            <a:chExt cx="627950" cy="400200"/>
          </a:xfrm>
        </p:grpSpPr>
        <p:sp>
          <p:nvSpPr>
            <p:cNvPr id="241" name="Google Shape;241;g2033fddeae7_4_88"/>
            <p:cNvSpPr txBox="1"/>
            <p:nvPr/>
          </p:nvSpPr>
          <p:spPr>
            <a:xfrm>
              <a:off x="808375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3</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42" name="Google Shape;242;g2033fddeae7_4_88"/>
            <p:cNvSpPr txBox="1"/>
            <p:nvPr/>
          </p:nvSpPr>
          <p:spPr>
            <a:xfrm>
              <a:off x="829410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5</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grpSp>
      <p:sp>
        <p:nvSpPr>
          <p:cNvPr id="243" name="Google Shape;243;g2033fddeae7_4_88"/>
          <p:cNvSpPr/>
          <p:nvPr/>
        </p:nvSpPr>
        <p:spPr>
          <a:xfrm>
            <a:off x="7149125" y="1916647"/>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Meshtastic</a:t>
            </a:r>
            <a:endParaRPr sz="1100" b="0" i="0" u="none" strike="noStrike" cap="none">
              <a:solidFill>
                <a:srgbClr val="000000"/>
              </a:solidFill>
              <a:latin typeface="Libre Franklin Medium"/>
              <a:ea typeface="Libre Franklin Medium"/>
              <a:cs typeface="Libre Franklin Medium"/>
              <a:sym typeface="Libre Franklin Medium"/>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Application</a:t>
            </a:r>
            <a:endParaRPr sz="1100" b="0" i="0" u="none" strike="noStrike" cap="none">
              <a:solidFill>
                <a:srgbClr val="000000"/>
              </a:solidFill>
              <a:latin typeface="Libre Franklin Medium"/>
              <a:ea typeface="Libre Franklin Medium"/>
              <a:cs typeface="Libre Franklin Medium"/>
              <a:sym typeface="Libre Franklin Medium"/>
            </a:endParaRPr>
          </a:p>
        </p:txBody>
      </p:sp>
      <p:sp>
        <p:nvSpPr>
          <p:cNvPr id="244" name="Google Shape;244;g2033fddeae7_4_88"/>
          <p:cNvSpPr/>
          <p:nvPr/>
        </p:nvSpPr>
        <p:spPr>
          <a:xfrm>
            <a:off x="7149125" y="2694957"/>
            <a:ext cx="1111800" cy="5691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Mesh</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Broadcast</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Algorithm</a:t>
            </a:r>
            <a:endParaRPr sz="1100" b="0" i="0" u="none" strike="noStrike" cap="none">
              <a:solidFill>
                <a:srgbClr val="000000"/>
              </a:solidFill>
              <a:latin typeface="Arial"/>
              <a:ea typeface="Arial"/>
              <a:cs typeface="Arial"/>
              <a:sym typeface="Arial"/>
            </a:endParaRPr>
          </a:p>
        </p:txBody>
      </p:sp>
      <p:sp>
        <p:nvSpPr>
          <p:cNvPr id="245" name="Google Shape;245;g2033fddeae7_4_88"/>
          <p:cNvSpPr/>
          <p:nvPr/>
        </p:nvSpPr>
        <p:spPr>
          <a:xfrm>
            <a:off x="7149125" y="3385165"/>
            <a:ext cx="1111800" cy="2397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Arial"/>
                <a:ea typeface="Arial"/>
                <a:cs typeface="Arial"/>
                <a:sym typeface="Arial"/>
              </a:rPr>
              <a:t>Hardware</a:t>
            </a:r>
            <a:endParaRPr sz="1100" b="0" i="0" u="none" strike="noStrike" cap="none">
              <a:solidFill>
                <a:srgbClr val="000000"/>
              </a:solidFill>
              <a:latin typeface="Arial"/>
              <a:ea typeface="Arial"/>
              <a:cs typeface="Arial"/>
              <a:sym typeface="Arial"/>
            </a:endParaRPr>
          </a:p>
        </p:txBody>
      </p:sp>
      <p:sp>
        <p:nvSpPr>
          <p:cNvPr id="246" name="Google Shape;246;g2033fddeae7_4_88"/>
          <p:cNvSpPr/>
          <p:nvPr/>
        </p:nvSpPr>
        <p:spPr>
          <a:xfrm>
            <a:off x="7100090" y="2668592"/>
            <a:ext cx="1209900" cy="1046400"/>
          </a:xfrm>
          <a:prstGeom prst="rect">
            <a:avLst/>
          </a:prstGeom>
          <a:noFill/>
          <a:ln w="9525" cap="flat" cmpd="sng">
            <a:solidFill>
              <a:schemeClr val="dk2"/>
            </a:solidFill>
            <a:prstDash val="dot"/>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Libre Franklin Medium"/>
              <a:ea typeface="Libre Franklin Medium"/>
              <a:cs typeface="Libre Franklin Medium"/>
              <a:sym typeface="Libre Franklin Medium"/>
            </a:endParaRPr>
          </a:p>
        </p:txBody>
      </p:sp>
      <p:sp>
        <p:nvSpPr>
          <p:cNvPr id="236" name="Google Shape;236;g2033fddeae7_4_88"/>
          <p:cNvSpPr/>
          <p:nvPr/>
        </p:nvSpPr>
        <p:spPr>
          <a:xfrm>
            <a:off x="5458925" y="2840663"/>
            <a:ext cx="1111800" cy="322500"/>
          </a:xfrm>
          <a:prstGeom prst="rect">
            <a:avLst/>
          </a:prstGeom>
          <a:solidFill>
            <a:schemeClr val="accen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rgbClr val="000000"/>
                </a:solidFill>
                <a:latin typeface="Libre Franklin Medium"/>
                <a:ea typeface="Libre Franklin Medium"/>
                <a:cs typeface="Libre Franklin Medium"/>
                <a:sym typeface="Libre Franklin Medium"/>
              </a:rPr>
              <a:t>LoRa</a:t>
            </a:r>
            <a:endParaRPr sz="1100" b="0" i="0" u="none" strike="noStrike" cap="none">
              <a:solidFill>
                <a:srgbClr val="000000"/>
              </a:solidFill>
              <a:latin typeface="Libre Franklin Medium"/>
              <a:ea typeface="Libre Franklin Medium"/>
              <a:cs typeface="Libre Franklin Medium"/>
              <a:sym typeface="Libre Franklin Medium"/>
            </a:endParaRPr>
          </a:p>
        </p:txBody>
      </p:sp>
      <p:cxnSp>
        <p:nvCxnSpPr>
          <p:cNvPr id="247" name="Google Shape;247;g2033fddeae7_4_88"/>
          <p:cNvCxnSpPr>
            <a:stCxn id="243" idx="2"/>
            <a:endCxn id="246" idx="0"/>
          </p:cNvCxnSpPr>
          <p:nvPr/>
        </p:nvCxnSpPr>
        <p:spPr>
          <a:xfrm>
            <a:off x="7705025" y="2239147"/>
            <a:ext cx="0" cy="429300"/>
          </a:xfrm>
          <a:prstGeom prst="straightConnector1">
            <a:avLst/>
          </a:prstGeom>
          <a:noFill/>
          <a:ln w="9525" cap="flat" cmpd="sng">
            <a:solidFill>
              <a:schemeClr val="dk2"/>
            </a:solidFill>
            <a:prstDash val="solid"/>
            <a:round/>
            <a:headEnd type="stealth" w="med" len="med"/>
            <a:tailEnd type="triangle" w="med" len="med"/>
          </a:ln>
        </p:spPr>
      </p:cxnSp>
      <p:cxnSp>
        <p:nvCxnSpPr>
          <p:cNvPr id="248" name="Google Shape;248;g2033fddeae7_4_88"/>
          <p:cNvCxnSpPr>
            <a:stCxn id="243" idx="0"/>
          </p:cNvCxnSpPr>
          <p:nvPr/>
        </p:nvCxnSpPr>
        <p:spPr>
          <a:xfrm rot="5400000" flipH="1">
            <a:off x="7211075" y="1422697"/>
            <a:ext cx="377400" cy="610500"/>
          </a:xfrm>
          <a:prstGeom prst="bentConnector2">
            <a:avLst/>
          </a:prstGeom>
          <a:noFill/>
          <a:ln w="9525" cap="flat" cmpd="sng">
            <a:solidFill>
              <a:schemeClr val="dk2"/>
            </a:solidFill>
            <a:prstDash val="solid"/>
            <a:round/>
            <a:headEnd type="none" w="sm" len="sm"/>
            <a:tailEnd type="stealth" w="med" len="med"/>
          </a:ln>
        </p:spPr>
      </p:cxnSp>
      <p:cxnSp>
        <p:nvCxnSpPr>
          <p:cNvPr id="249" name="Google Shape;249;g2033fddeae7_4_88"/>
          <p:cNvCxnSpPr>
            <a:stCxn id="246" idx="2"/>
            <a:endCxn id="250" idx="3"/>
          </p:cNvCxnSpPr>
          <p:nvPr/>
        </p:nvCxnSpPr>
        <p:spPr>
          <a:xfrm rot="5400000">
            <a:off x="7117790" y="3377042"/>
            <a:ext cx="249300" cy="925200"/>
          </a:xfrm>
          <a:prstGeom prst="bentConnector2">
            <a:avLst/>
          </a:prstGeom>
          <a:noFill/>
          <a:ln w="9525" cap="flat" cmpd="sng">
            <a:solidFill>
              <a:schemeClr val="dk2"/>
            </a:solidFill>
            <a:prstDash val="solid"/>
            <a:round/>
            <a:headEnd type="none" w="sm" len="sm"/>
            <a:tailEnd type="stealth" w="med" len="med"/>
          </a:ln>
        </p:spPr>
      </p:cxnSp>
      <p:sp>
        <p:nvSpPr>
          <p:cNvPr id="251" name="Google Shape;251;g2033fddeae7_4_88"/>
          <p:cNvSpPr txBox="1"/>
          <p:nvPr/>
        </p:nvSpPr>
        <p:spPr>
          <a:xfrm>
            <a:off x="7859000" y="2284525"/>
            <a:ext cx="835200" cy="3387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000"/>
              <a:buFont typeface="Arial"/>
              <a:buNone/>
            </a:pPr>
            <a:r>
              <a:rPr lang="en-US" sz="1000" b="0" i="0" u="none" strike="noStrike" cap="none">
                <a:solidFill>
                  <a:srgbClr val="000000"/>
                </a:solidFill>
                <a:latin typeface="Libre Franklin Medium"/>
                <a:ea typeface="Libre Franklin Medium"/>
                <a:cs typeface="Libre Franklin Medium"/>
                <a:sym typeface="Libre Franklin Medium"/>
              </a:rPr>
              <a:t>BlueTooth</a:t>
            </a:r>
            <a:endParaRPr sz="1000" b="0" i="0" u="none" strike="noStrike" cap="none">
              <a:solidFill>
                <a:srgbClr val="000000"/>
              </a:solidFill>
              <a:latin typeface="Libre Franklin Medium"/>
              <a:ea typeface="Libre Franklin Medium"/>
              <a:cs typeface="Libre Franklin Medium"/>
              <a:sym typeface="Libre Franklin Medium"/>
            </a:endParaRPr>
          </a:p>
        </p:txBody>
      </p:sp>
      <p:pic>
        <p:nvPicPr>
          <p:cNvPr id="250" name="Google Shape;250;g2033fddeae7_4_88"/>
          <p:cNvPicPr preferRelativeResize="0"/>
          <p:nvPr/>
        </p:nvPicPr>
        <p:blipFill rotWithShape="1">
          <a:blip r:embed="rId3">
            <a:alphaModFix/>
          </a:blip>
          <a:srcRect l="24565" t="24753" r="43906" b="9025"/>
          <a:stretch/>
        </p:blipFill>
        <p:spPr>
          <a:xfrm>
            <a:off x="6273088" y="3480175"/>
            <a:ext cx="506651" cy="967974"/>
          </a:xfrm>
          <a:prstGeom prst="rect">
            <a:avLst/>
          </a:prstGeom>
          <a:noFill/>
          <a:ln>
            <a:noFill/>
          </a:ln>
        </p:spPr>
      </p:pic>
      <p:grpSp>
        <p:nvGrpSpPr>
          <p:cNvPr id="252" name="Google Shape;252;g2033fddeae7_4_88"/>
          <p:cNvGrpSpPr/>
          <p:nvPr/>
        </p:nvGrpSpPr>
        <p:grpSpPr>
          <a:xfrm>
            <a:off x="5879165" y="1088573"/>
            <a:ext cx="1645897" cy="923069"/>
            <a:chOff x="4817650" y="865200"/>
            <a:chExt cx="4537901" cy="3699677"/>
          </a:xfrm>
        </p:grpSpPr>
        <p:pic>
          <p:nvPicPr>
            <p:cNvPr id="253" name="Google Shape;253;g2033fddeae7_4_88"/>
            <p:cNvPicPr preferRelativeResize="0"/>
            <p:nvPr/>
          </p:nvPicPr>
          <p:blipFill rotWithShape="1">
            <a:blip r:embed="rId4">
              <a:alphaModFix/>
            </a:blip>
            <a:srcRect/>
            <a:stretch/>
          </p:blipFill>
          <p:spPr>
            <a:xfrm>
              <a:off x="6085150" y="1008875"/>
              <a:ext cx="1998600" cy="3423900"/>
            </a:xfrm>
            <a:prstGeom prst="roundRect">
              <a:avLst>
                <a:gd name="adj" fmla="val 12889"/>
              </a:avLst>
            </a:prstGeom>
            <a:noFill/>
            <a:ln>
              <a:noFill/>
            </a:ln>
          </p:spPr>
        </p:pic>
        <p:pic>
          <p:nvPicPr>
            <p:cNvPr id="254" name="Google Shape;254;g2033fddeae7_4_88"/>
            <p:cNvPicPr preferRelativeResize="0"/>
            <p:nvPr/>
          </p:nvPicPr>
          <p:blipFill rotWithShape="1">
            <a:blip r:embed="rId5">
              <a:alphaModFix/>
            </a:blip>
            <a:srcRect/>
            <a:stretch/>
          </p:blipFill>
          <p:spPr>
            <a:xfrm>
              <a:off x="4817650" y="865200"/>
              <a:ext cx="4537901" cy="3699677"/>
            </a:xfrm>
            <a:prstGeom prst="rect">
              <a:avLst/>
            </a:prstGeom>
            <a:noFill/>
            <a:ln>
              <a:noFill/>
            </a:ln>
          </p:spPr>
        </p:pic>
      </p:grpSp>
      <p:grpSp>
        <p:nvGrpSpPr>
          <p:cNvPr id="255" name="Google Shape;255;g2033fddeae7_4_88"/>
          <p:cNvGrpSpPr/>
          <p:nvPr/>
        </p:nvGrpSpPr>
        <p:grpSpPr>
          <a:xfrm>
            <a:off x="5767425" y="932675"/>
            <a:ext cx="627950" cy="400200"/>
            <a:chOff x="8083750" y="856475"/>
            <a:chExt cx="627950" cy="400200"/>
          </a:xfrm>
        </p:grpSpPr>
        <p:sp>
          <p:nvSpPr>
            <p:cNvPr id="256" name="Google Shape;256;g2033fddeae7_4_88"/>
            <p:cNvSpPr txBox="1"/>
            <p:nvPr/>
          </p:nvSpPr>
          <p:spPr>
            <a:xfrm>
              <a:off x="808375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3</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sp>
          <p:nvSpPr>
            <p:cNvPr id="257" name="Google Shape;257;g2033fddeae7_4_88"/>
            <p:cNvSpPr txBox="1"/>
            <p:nvPr/>
          </p:nvSpPr>
          <p:spPr>
            <a:xfrm>
              <a:off x="8294100" y="856475"/>
              <a:ext cx="4176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baseline="-25000">
                  <a:solidFill>
                    <a:srgbClr val="000000"/>
                  </a:solidFill>
                  <a:latin typeface="Libre Franklin Medium"/>
                  <a:ea typeface="Libre Franklin Medium"/>
                  <a:cs typeface="Libre Franklin Medium"/>
                  <a:sym typeface="Libre Franklin Medium"/>
                </a:rPr>
                <a:t>[</a:t>
              </a:r>
              <a:r>
                <a:rPr lang="en-US" baseline="-25000">
                  <a:latin typeface="Libre Franklin Medium"/>
                  <a:ea typeface="Libre Franklin Medium"/>
                  <a:cs typeface="Libre Franklin Medium"/>
                  <a:sym typeface="Libre Franklin Medium"/>
                </a:rPr>
                <a:t>5</a:t>
              </a:r>
              <a:r>
                <a:rPr lang="en-US" sz="1400" b="0" i="0" u="none" strike="noStrike" cap="none" baseline="-25000">
                  <a:solidFill>
                    <a:srgbClr val="000000"/>
                  </a:solidFill>
                  <a:latin typeface="Libre Franklin Medium"/>
                  <a:ea typeface="Libre Franklin Medium"/>
                  <a:cs typeface="Libre Franklin Medium"/>
                  <a:sym typeface="Libre Franklin Medium"/>
                </a:rPr>
                <a:t>]</a:t>
              </a:r>
              <a:endParaRPr sz="1400" b="0" i="0" u="none" strike="noStrike" cap="none" baseline="-25000">
                <a:solidFill>
                  <a:srgbClr val="000000"/>
                </a:solidFill>
                <a:latin typeface="Libre Franklin Medium"/>
                <a:ea typeface="Libre Franklin Medium"/>
                <a:cs typeface="Libre Franklin Medium"/>
                <a:sym typeface="Libre Franklin Medium"/>
              </a:endParaRPr>
            </a:p>
          </p:txBody>
        </p:sp>
      </p:grpSp>
      <p:cxnSp>
        <p:nvCxnSpPr>
          <p:cNvPr id="258" name="Google Shape;258;g2033fddeae7_4_88"/>
          <p:cNvCxnSpPr>
            <a:stCxn id="246" idx="1"/>
            <a:endCxn id="236" idx="3"/>
          </p:cNvCxnSpPr>
          <p:nvPr/>
        </p:nvCxnSpPr>
        <p:spPr>
          <a:xfrm rot="10800000">
            <a:off x="6570590" y="3001892"/>
            <a:ext cx="529500" cy="189900"/>
          </a:xfrm>
          <a:prstGeom prst="bentConnector3">
            <a:avLst>
              <a:gd name="adj1" fmla="val 49987"/>
            </a:avLst>
          </a:prstGeom>
          <a:noFill/>
          <a:ln w="9525" cap="flat" cmpd="sng">
            <a:solidFill>
              <a:schemeClr val="dk2"/>
            </a:solidFill>
            <a:prstDash val="solid"/>
            <a:round/>
            <a:headEnd type="none" w="sm" len="sm"/>
            <a:tailEnd type="triangle"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g2015ff2be5e_0_3"/>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Clr>
                <a:srgbClr val="000000"/>
              </a:buClr>
              <a:buSzPts val="700"/>
              <a:buFont typeface="Arial"/>
              <a:buNone/>
            </a:pPr>
            <a:fld id="{00000000-1234-1234-1234-123412341234}" type="slidenum">
              <a:rPr lang="en-US"/>
              <a:t>8</a:t>
            </a:fld>
            <a:endParaRPr/>
          </a:p>
        </p:txBody>
      </p:sp>
      <p:sp>
        <p:nvSpPr>
          <p:cNvPr id="265" name="Google Shape;265;g2015ff2be5e_0_3"/>
          <p:cNvSpPr txBox="1">
            <a:spLocks noGrp="1"/>
          </p:cNvSpPr>
          <p:nvPr>
            <p:ph type="ctrTitle"/>
          </p:nvPr>
        </p:nvSpPr>
        <p:spPr>
          <a:xfrm>
            <a:off x="683537" y="332005"/>
            <a:ext cx="7790700" cy="332400"/>
          </a:xfrm>
          <a:prstGeom prst="rect">
            <a:avLst/>
          </a:prstGeom>
          <a:noFill/>
          <a:ln>
            <a:noFill/>
          </a:ln>
        </p:spPr>
        <p:txBody>
          <a:bodyPr spcFirstLastPara="1" wrap="square" lIns="0" tIns="0" rIns="0" bIns="0" anchor="t" anchorCtr="0">
            <a:spAutoFit/>
          </a:bodyPr>
          <a:lstStyle/>
          <a:p>
            <a:pPr marL="0" lvl="0" indent="0" algn="l" rtl="0">
              <a:lnSpc>
                <a:spcPct val="90000"/>
              </a:lnSpc>
              <a:spcBef>
                <a:spcPts val="0"/>
              </a:spcBef>
              <a:spcAft>
                <a:spcPts val="0"/>
              </a:spcAft>
              <a:buSzPts val="2400"/>
              <a:buNone/>
            </a:pPr>
            <a:r>
              <a:rPr lang="en-US"/>
              <a:t>Summary </a:t>
            </a:r>
            <a:endParaRPr/>
          </a:p>
        </p:txBody>
      </p:sp>
      <p:graphicFrame>
        <p:nvGraphicFramePr>
          <p:cNvPr id="266" name="Google Shape;266;g2015ff2be5e_0_3"/>
          <p:cNvGraphicFramePr/>
          <p:nvPr/>
        </p:nvGraphicFramePr>
        <p:xfrm>
          <a:off x="823900" y="1353600"/>
          <a:ext cx="7239000" cy="2773470"/>
        </p:xfrm>
        <a:graphic>
          <a:graphicData uri="http://schemas.openxmlformats.org/drawingml/2006/table">
            <a:tbl>
              <a:tblPr>
                <a:noFill/>
                <a:tableStyleId>{3438E70C-902C-44DA-8B9B-CE1105BDCF9E}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marR="0" lvl="0" indent="0" algn="l" rtl="0">
                        <a:lnSpc>
                          <a:spcPct val="100000"/>
                        </a:lnSpc>
                        <a:spcBef>
                          <a:spcPts val="0"/>
                        </a:spcBef>
                        <a:spcAft>
                          <a:spcPts val="0"/>
                        </a:spcAft>
                        <a:buClr>
                          <a:srgbClr val="000000"/>
                        </a:buClr>
                        <a:buSzPts val="1400"/>
                        <a:buFont typeface="Arial"/>
                        <a:buNone/>
                      </a:pP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accent1"/>
                          </a:solidFill>
                          <a:latin typeface="Libre Franklin"/>
                          <a:ea typeface="Libre Franklin"/>
                          <a:cs typeface="Libre Franklin"/>
                          <a:sym typeface="Libre Franklin"/>
                        </a:rPr>
                        <a:t>goTenna Pro X</a:t>
                      </a:r>
                      <a:endParaRPr sz="1400" b="1" u="none" strike="noStrike" cap="none">
                        <a:solidFill>
                          <a:schemeClr val="accent1"/>
                        </a:solidFill>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solidFill>
                            <a:schemeClr val="accent1"/>
                          </a:solidFill>
                          <a:latin typeface="Libre Franklin"/>
                          <a:ea typeface="Libre Franklin"/>
                          <a:cs typeface="Libre Franklin"/>
                          <a:sym typeface="Libre Franklin"/>
                        </a:rPr>
                        <a:t>Meshtastic T-Beam</a:t>
                      </a:r>
                      <a:endParaRPr sz="1400" b="1" u="none" strike="noStrike" cap="none">
                        <a:solidFill>
                          <a:schemeClr val="accent1"/>
                        </a:solidFill>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0"/>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Price</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$900</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$50</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1"/>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Frequency Band</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UHF (474 ~ 47</a:t>
                      </a:r>
                      <a:r>
                        <a:rPr lang="en-US">
                          <a:latin typeface="Libre Franklin"/>
                          <a:ea typeface="Libre Franklin"/>
                          <a:cs typeface="Libre Franklin"/>
                          <a:sym typeface="Libre Franklin"/>
                        </a:rPr>
                        <a:t>4</a:t>
                      </a:r>
                      <a:r>
                        <a:rPr lang="en-US" sz="1400" u="none" strike="noStrike" cap="none">
                          <a:latin typeface="Libre Franklin"/>
                          <a:ea typeface="Libre Franklin"/>
                          <a:cs typeface="Libre Franklin"/>
                          <a:sym typeface="Libre Franklin"/>
                        </a:rPr>
                        <a:t>.</a:t>
                      </a:r>
                      <a:r>
                        <a:rPr lang="en-US">
                          <a:latin typeface="Libre Franklin"/>
                          <a:ea typeface="Libre Franklin"/>
                          <a:cs typeface="Libre Franklin"/>
                          <a:sym typeface="Libre Franklin"/>
                        </a:rPr>
                        <a:t>375</a:t>
                      </a:r>
                      <a:r>
                        <a:rPr lang="en-US" sz="1400" u="none" strike="noStrike" cap="none">
                          <a:latin typeface="Libre Franklin"/>
                          <a:ea typeface="Libre Franklin"/>
                          <a:cs typeface="Libre Franklin"/>
                          <a:sym typeface="Libre Franklin"/>
                        </a:rPr>
                        <a:t> MHz)</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915 MHz (US)</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2"/>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Power</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5 W</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100 mW</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3"/>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Antenna Gain</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a:latin typeface="Libre Franklin"/>
                          <a:ea typeface="Libre Franklin"/>
                          <a:cs typeface="Libre Franklin"/>
                          <a:sym typeface="Libre Franklin"/>
                        </a:rPr>
                        <a:t>5.15</a:t>
                      </a:r>
                      <a:r>
                        <a:rPr lang="en-US" sz="1400" u="none" strike="noStrike" cap="none">
                          <a:latin typeface="Libre Franklin"/>
                          <a:ea typeface="Libre Franklin"/>
                          <a:cs typeface="Libre Franklin"/>
                          <a:sym typeface="Libre Franklin"/>
                        </a:rPr>
                        <a:t> dBi</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5 dBi</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4"/>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License</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Proprietary </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Open-Source</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5"/>
                  </a:ext>
                </a:extLst>
              </a:tr>
              <a:tr h="381000">
                <a:tc>
                  <a:txBody>
                    <a:bodyPr/>
                    <a:lstStyle/>
                    <a:p>
                      <a:pPr marL="0" marR="0" lvl="0" indent="0" algn="l" rtl="0">
                        <a:lnSpc>
                          <a:spcPct val="100000"/>
                        </a:lnSpc>
                        <a:spcBef>
                          <a:spcPts val="0"/>
                        </a:spcBef>
                        <a:spcAft>
                          <a:spcPts val="0"/>
                        </a:spcAft>
                        <a:buClr>
                          <a:srgbClr val="000000"/>
                        </a:buClr>
                        <a:buSzPts val="1400"/>
                        <a:buFont typeface="Arial"/>
                        <a:buNone/>
                      </a:pPr>
                      <a:r>
                        <a:rPr lang="en-US" sz="1400" b="1" u="none" strike="noStrike" cap="none">
                          <a:latin typeface="Libre Franklin"/>
                          <a:ea typeface="Libre Franklin"/>
                          <a:cs typeface="Libre Franklin"/>
                          <a:sym typeface="Libre Franklin"/>
                        </a:rPr>
                        <a:t>Connectivity </a:t>
                      </a:r>
                      <a:endParaRPr sz="1400" b="1"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Bluetooth</a:t>
                      </a:r>
                      <a:endParaRPr sz="1400" u="none" strike="noStrike" cap="none">
                        <a:latin typeface="Libre Franklin"/>
                        <a:ea typeface="Libre Franklin"/>
                        <a:cs typeface="Libre Franklin"/>
                        <a:sym typeface="Libre Franklin"/>
                      </a:endParaRPr>
                    </a:p>
                  </a:txBody>
                  <a:tcPr marL="91425" marR="91425" marT="91425" marB="91425"/>
                </a:tc>
                <a:tc>
                  <a:txBody>
                    <a:bodyPr/>
                    <a:lstStyle/>
                    <a:p>
                      <a:pPr marL="0" marR="0" lvl="0" indent="0" algn="l" rtl="0">
                        <a:lnSpc>
                          <a:spcPct val="100000"/>
                        </a:lnSpc>
                        <a:spcBef>
                          <a:spcPts val="0"/>
                        </a:spcBef>
                        <a:spcAft>
                          <a:spcPts val="0"/>
                        </a:spcAft>
                        <a:buClr>
                          <a:srgbClr val="000000"/>
                        </a:buClr>
                        <a:buSzPts val="1400"/>
                        <a:buFont typeface="Arial"/>
                        <a:buNone/>
                      </a:pPr>
                      <a:r>
                        <a:rPr lang="en-US" sz="1400" u="none" strike="noStrike" cap="none">
                          <a:latin typeface="Libre Franklin"/>
                          <a:ea typeface="Libre Franklin"/>
                          <a:cs typeface="Libre Franklin"/>
                          <a:sym typeface="Libre Franklin"/>
                        </a:rPr>
                        <a:t>Bluetooth, WIFI, Serial</a:t>
                      </a:r>
                      <a:endParaRPr sz="1400" u="none" strike="noStrike" cap="none">
                        <a:latin typeface="Libre Franklin"/>
                        <a:ea typeface="Libre Franklin"/>
                        <a:cs typeface="Libre Franklin"/>
                        <a:sym typeface="Libre Franklin"/>
                      </a:endParaRPr>
                    </a:p>
                  </a:txBody>
                  <a:tcPr marL="91425" marR="91425" marT="91425" marB="91425"/>
                </a:tc>
                <a:extLst>
                  <a:ext uri="{0D108BD9-81ED-4DB2-BD59-A6C34878D82A}">
                    <a16:rowId xmlns:a16="http://schemas.microsoft.com/office/drawing/2014/main" val="10006"/>
                  </a:ext>
                </a:extLst>
              </a:tr>
            </a:tbl>
          </a:graphicData>
        </a:graphic>
      </p:graphicFrame>
      <p:sp>
        <p:nvSpPr>
          <p:cNvPr id="267" name="Google Shape;267;g2015ff2be5e_0_3"/>
          <p:cNvSpPr txBox="1"/>
          <p:nvPr/>
        </p:nvSpPr>
        <p:spPr>
          <a:xfrm>
            <a:off x="823900" y="825100"/>
            <a:ext cx="7239000" cy="5817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1200"/>
              <a:buFont typeface="Arial"/>
              <a:buNone/>
            </a:pPr>
            <a:r>
              <a:rPr lang="en-US" sz="1200">
                <a:solidFill>
                  <a:schemeClr val="dk1"/>
                </a:solidFill>
                <a:highlight>
                  <a:schemeClr val="accent2"/>
                </a:highlight>
                <a:latin typeface="Libre Franklin"/>
                <a:ea typeface="Libre Franklin"/>
                <a:cs typeface="Libre Franklin"/>
                <a:sym typeface="Libre Franklin"/>
              </a:rPr>
              <a:t>It is important to compare how well each device can act as an external antenna in disaster situations with no cell phone service when the infrastructure is down.</a:t>
            </a:r>
            <a:endParaRPr sz="1200" b="0" i="0" u="none" strike="noStrike" cap="none">
              <a:solidFill>
                <a:schemeClr val="dk1"/>
              </a:solidFill>
              <a:highlight>
                <a:schemeClr val="accent2"/>
              </a:highlight>
              <a:latin typeface="Libre Franklin"/>
              <a:ea typeface="Libre Franklin"/>
              <a:cs typeface="Libre Franklin"/>
              <a:sym typeface="Libre Franklin"/>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g2033fddeae7_2_26"/>
          <p:cNvSpPr txBox="1">
            <a:spLocks noGrp="1"/>
          </p:cNvSpPr>
          <p:nvPr>
            <p:ph type="ctrTitle"/>
          </p:nvPr>
        </p:nvSpPr>
        <p:spPr>
          <a:xfrm>
            <a:off x="0" y="1118525"/>
            <a:ext cx="9125400" cy="838200"/>
          </a:xfrm>
          <a:prstGeom prst="rect">
            <a:avLst/>
          </a:prstGeom>
          <a:noFill/>
          <a:ln>
            <a:noFill/>
          </a:ln>
        </p:spPr>
        <p:txBody>
          <a:bodyPr spcFirstLastPara="1" wrap="square" lIns="0" tIns="0" rIns="0" bIns="0" anchor="t" anchorCtr="0">
            <a:spAutoFit/>
          </a:bodyPr>
          <a:lstStyle/>
          <a:p>
            <a:pPr marL="0" lvl="0" indent="0" algn="ctr" rtl="0">
              <a:lnSpc>
                <a:spcPct val="90000"/>
              </a:lnSpc>
              <a:spcBef>
                <a:spcPts val="0"/>
              </a:spcBef>
              <a:spcAft>
                <a:spcPts val="0"/>
              </a:spcAft>
              <a:buClr>
                <a:schemeClr val="dk2"/>
              </a:buClr>
              <a:buSzPts val="6450"/>
              <a:buFont typeface="Impact"/>
              <a:buNone/>
            </a:pPr>
            <a:r>
              <a:rPr lang="en-US" sz="6050">
                <a:solidFill>
                  <a:schemeClr val="dk1"/>
                </a:solidFill>
              </a:rPr>
              <a:t>Device Setup</a:t>
            </a:r>
            <a:endParaRPr sz="6050">
              <a:solidFill>
                <a:schemeClr val="dk1"/>
              </a:solidFill>
            </a:endParaRPr>
          </a:p>
        </p:txBody>
      </p:sp>
      <p:sp>
        <p:nvSpPr>
          <p:cNvPr id="273" name="Google Shape;273;g2033fddeae7_2_26"/>
          <p:cNvSpPr>
            <a:spLocks noGrp="1"/>
          </p:cNvSpPr>
          <p:nvPr>
            <p:ph type="sldNum" idx="12"/>
          </p:nvPr>
        </p:nvSpPr>
        <p:spPr>
          <a:xfrm>
            <a:off x="8474334" y="4635961"/>
            <a:ext cx="365700" cy="274200"/>
          </a:xfrm>
          <a:prstGeom prst="ellipse">
            <a:avLst/>
          </a:prstGeom>
          <a:noFill/>
          <a:ln>
            <a:noFill/>
          </a:ln>
        </p:spPr>
        <p:txBody>
          <a:bodyPr spcFirstLastPara="1" wrap="square" lIns="18275" tIns="45700" rIns="18275" bIns="45700" anchor="ctr" anchorCtr="0">
            <a:noAutofit/>
          </a:bodyPr>
          <a:lstStyle/>
          <a:p>
            <a:pPr marL="0" lvl="0" indent="0" algn="ctr" rtl="0">
              <a:lnSpc>
                <a:spcPct val="100000"/>
              </a:lnSpc>
              <a:spcBef>
                <a:spcPts val="0"/>
              </a:spcBef>
              <a:spcAft>
                <a:spcPts val="0"/>
              </a:spcAft>
              <a:buSzPts val="700"/>
              <a:buNone/>
            </a:pPr>
            <a:fld id="{00000000-1234-1234-1234-123412341234}" type="slidenum">
              <a:rPr lang="en-US"/>
              <a:t>9</a:t>
            </a:fld>
            <a:endParaRPr/>
          </a:p>
        </p:txBody>
      </p:sp>
      <p:sp>
        <p:nvSpPr>
          <p:cNvPr id="274" name="Google Shape;274;g2033fddeae7_2_26"/>
          <p:cNvSpPr txBox="1"/>
          <p:nvPr/>
        </p:nvSpPr>
        <p:spPr>
          <a:xfrm>
            <a:off x="3164375" y="2382200"/>
            <a:ext cx="3000000" cy="16623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600"/>
              <a:buFont typeface="Arial"/>
              <a:buNone/>
            </a:pPr>
            <a:r>
              <a:rPr lang="en-US" sz="9600" b="0" i="0" u="none" strike="noStrike" cap="none">
                <a:solidFill>
                  <a:schemeClr val="dk1"/>
                </a:solidFill>
                <a:latin typeface="Fjalla One"/>
                <a:ea typeface="Fjalla One"/>
                <a:cs typeface="Fjalla One"/>
                <a:sym typeface="Fjalla One"/>
              </a:rPr>
              <a:t>02</a:t>
            </a:r>
            <a:endParaRPr sz="9600" b="0" i="0" u="none" strike="noStrike" cap="none">
              <a:solidFill>
                <a:schemeClr val="dk1"/>
              </a:solidFill>
              <a:latin typeface="Fjalla One"/>
              <a:ea typeface="Fjalla One"/>
              <a:cs typeface="Fjalla One"/>
              <a:sym typeface="Fjalla One"/>
            </a:endParaRPr>
          </a:p>
        </p:txBody>
      </p:sp>
    </p:spTree>
  </p:cSld>
  <p:clrMapOvr>
    <a:masterClrMapping/>
  </p:clrMapOvr>
</p:sld>
</file>

<file path=ppt/theme/theme1.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arcel">
  <a:themeElements>
    <a:clrScheme name="Custom 5">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F3D"/>
      </a:hlink>
      <a:folHlink>
        <a:srgbClr val="8D6F3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3240</Words>
  <Application>Microsoft Office PowerPoint</Application>
  <PresentationFormat>On-screen Show (16:9)</PresentationFormat>
  <Paragraphs>474</Paragraphs>
  <Slides>47</Slides>
  <Notes>47</Notes>
  <HiddenSlides>0</HiddenSlides>
  <MMClips>1</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47</vt:i4>
      </vt:variant>
    </vt:vector>
  </HeadingPairs>
  <TitlesOfParts>
    <vt:vector size="57" baseType="lpstr">
      <vt:lpstr>Fjalla One</vt:lpstr>
      <vt:lpstr>Calibri</vt:lpstr>
      <vt:lpstr>Noto Sans Symbols</vt:lpstr>
      <vt:lpstr>Arial</vt:lpstr>
      <vt:lpstr>Impact</vt:lpstr>
      <vt:lpstr>Libre Franklin Medium</vt:lpstr>
      <vt:lpstr>Georgia</vt:lpstr>
      <vt:lpstr>Libre Franklin</vt:lpstr>
      <vt:lpstr>Parcel</vt:lpstr>
      <vt:lpstr>Parcel</vt:lpstr>
      <vt:lpstr>Performance Evaluation of Off-grid Mesh Network Communication Using goTenna Pro X and Meshtastic</vt:lpstr>
      <vt:lpstr>Team Members</vt:lpstr>
      <vt:lpstr>Summary</vt:lpstr>
      <vt:lpstr>goTenna Pro X</vt:lpstr>
      <vt:lpstr>goTenna Pro X- Topology</vt:lpstr>
      <vt:lpstr>Meshtastic</vt:lpstr>
      <vt:lpstr>Meshtastic - Topology</vt:lpstr>
      <vt:lpstr>Summary </vt:lpstr>
      <vt:lpstr>Device Setup</vt:lpstr>
      <vt:lpstr>goTenna - Setup</vt:lpstr>
      <vt:lpstr>goTenna - Setup</vt:lpstr>
      <vt:lpstr>goTenna</vt:lpstr>
      <vt:lpstr>Meshtastic - Setup</vt:lpstr>
      <vt:lpstr>Meshtastic - Setup</vt:lpstr>
      <vt:lpstr>Meshtastic - Setup</vt:lpstr>
      <vt:lpstr>Graphic User Interface: goTenna and Meshtastic</vt:lpstr>
      <vt:lpstr>Testing Environment</vt:lpstr>
      <vt:lpstr>Environment setting</vt:lpstr>
      <vt:lpstr>Case 1 - Campus</vt:lpstr>
      <vt:lpstr>Case 1 - Campus</vt:lpstr>
      <vt:lpstr>Case 1 - Campus</vt:lpstr>
      <vt:lpstr>Case 1 - Campus</vt:lpstr>
      <vt:lpstr>Case 1 - Campus</vt:lpstr>
      <vt:lpstr>Case 1 - second experiment</vt:lpstr>
      <vt:lpstr>Case 1 - Campus</vt:lpstr>
      <vt:lpstr>Case 2 - Farm</vt:lpstr>
      <vt:lpstr>goTenna - Data Collection</vt:lpstr>
      <vt:lpstr>Meshtastic - Data Collection</vt:lpstr>
      <vt:lpstr>   Experiment</vt:lpstr>
      <vt:lpstr>Demo</vt:lpstr>
      <vt:lpstr>Case 1 - On Campus</vt:lpstr>
      <vt:lpstr>Case 1 - On Campus</vt:lpstr>
      <vt:lpstr>Case 2 - Farm</vt:lpstr>
      <vt:lpstr>Case 2 - Farm</vt:lpstr>
      <vt:lpstr>Case 2 - Farm</vt:lpstr>
      <vt:lpstr>Result &amp; Conclusion</vt:lpstr>
      <vt:lpstr>Result - Campus</vt:lpstr>
      <vt:lpstr>Result - Campus</vt:lpstr>
      <vt:lpstr>Result - Campus</vt:lpstr>
      <vt:lpstr>Result - Campus</vt:lpstr>
      <vt:lpstr>Result - Farm</vt:lpstr>
      <vt:lpstr>Testing - Tunnel</vt:lpstr>
      <vt:lpstr>Conclusion</vt:lpstr>
      <vt:lpstr>Q &amp; A</vt:lpstr>
      <vt:lpstr>Altitude - Campus</vt:lpstr>
      <vt:lpstr>Altitude - Farm</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Performance Evaluation of Off-grid Mesh Network Communication Using goTenna Pro X and Meshtastic</dc:title>
  <dc:creator>Drake, Payton E</dc:creator>
  <cp:lastModifiedBy>김광역</cp:lastModifiedBy>
  <cp:revision>1</cp:revision>
  <dcterms:created xsi:type="dcterms:W3CDTF">2020-02-06T20:42:06Z</dcterms:created>
  <dcterms:modified xsi:type="dcterms:W3CDTF">2023-02-24T03:28:48Z</dcterms:modified>
</cp:coreProperties>
</file>